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  <p:sldMasterId id="2147483690" r:id="rId6"/>
  </p:sldMasterIdLst>
  <p:notesMasterIdLst>
    <p:notesMasterId r:id="rId14"/>
  </p:notesMasterIdLst>
  <p:handoutMasterIdLst>
    <p:handoutMasterId r:id="rId15"/>
  </p:handoutMasterIdLst>
  <p:sldIdLst>
    <p:sldId id="403" r:id="rId7"/>
    <p:sldId id="413" r:id="rId8"/>
    <p:sldId id="415" r:id="rId9"/>
    <p:sldId id="417" r:id="rId10"/>
    <p:sldId id="416" r:id="rId11"/>
    <p:sldId id="418" r:id="rId12"/>
    <p:sldId id="405" r:id="rId13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523">
          <p15:clr>
            <a:srgbClr val="A4A3A4"/>
          </p15:clr>
        </p15:guide>
        <p15:guide id="4" pos="2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8" clrIdx="0"/>
  <p:cmAuthor id="2" name="Владимир Нещеретов" initials="ВН" lastIdx="7" clrIdx="1">
    <p:extLst/>
  </p:cmAuthor>
  <p:cmAuthor id="3" name="Кравченко Ирина Львовна" initials="КИЛ" lastIdx="8" clrIdx="2"/>
  <p:cmAuthor id="4" name="В.А." initials="В" lastIdx="2" clrIdx="3">
    <p:extLst>
      <p:ext uri="{19B8F6BF-5375-455C-9EA6-DF929625EA0E}">
        <p15:presenceInfo xmlns:p15="http://schemas.microsoft.com/office/powerpoint/2012/main" userId="В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B224"/>
    <a:srgbClr val="1A78B9"/>
    <a:srgbClr val="D9F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571" autoAdjust="0"/>
  </p:normalViewPr>
  <p:slideViewPr>
    <p:cSldViewPr snapToObjects="1">
      <p:cViewPr varScale="1">
        <p:scale>
          <a:sx n="60" d="100"/>
          <a:sy n="60" d="100"/>
        </p:scale>
        <p:origin x="72" y="528"/>
      </p:cViewPr>
      <p:guideLst>
        <p:guide orient="horz" pos="1933"/>
        <p:guide pos="3840"/>
        <p:guide orient="horz" pos="2523"/>
        <p:guide pos="2298"/>
      </p:guideLst>
    </p:cSldViewPr>
  </p:slideViewPr>
  <p:outlineViewPr>
    <p:cViewPr>
      <p:scale>
        <a:sx n="33" d="100"/>
        <a:sy n="33" d="100"/>
      </p:scale>
      <p:origin x="0" y="-31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Objects="1">
      <p:cViewPr varScale="1">
        <p:scale>
          <a:sx n="81" d="100"/>
          <a:sy n="81" d="100"/>
        </p:scale>
        <p:origin x="303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C9A00-50E9-47C3-BD1C-422B4F95BD97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C057-465A-4D52-BAD2-E127EADE5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63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7E530-0CBA-48EB-B17D-91110B96F5C6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04BCD-10C8-42A5-ABBA-D5D1FBF78B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491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0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5C0343-DB01-4425-89F3-811A7D86B4B9}" type="slidenum">
              <a:rPr lang="ru-RU" altLang="ru-RU">
                <a:solidFill>
                  <a:prstClr val="black"/>
                </a:solidFill>
              </a:rPr>
              <a:pPr/>
              <a:t>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 lIns="90552" tIns="45277" rIns="90552" bIns="45277"/>
          <a:lstStyle/>
          <a:p>
            <a:endParaRPr lang="ru-RU" altLang="ru-RU" sz="1400" dirty="0"/>
          </a:p>
        </p:txBody>
      </p:sp>
      <p:sp>
        <p:nvSpPr>
          <p:cNvPr id="28676" name="Номер слайда 3"/>
          <p:cNvSpPr txBox="1">
            <a:spLocks noGrp="1"/>
          </p:cNvSpPr>
          <p:nvPr/>
        </p:nvSpPr>
        <p:spPr bwMode="auto">
          <a:xfrm>
            <a:off x="3809083" y="9378828"/>
            <a:ext cx="291401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2" tIns="45277" rIns="90552" bIns="4527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7F25382E-935A-41B2-8CB0-BA5FBE38B4A5}" type="slidenum">
              <a:rPr lang="ru-RU" altLang="ru-RU" sz="1200">
                <a:solidFill>
                  <a:prstClr val="black"/>
                </a:solidFill>
                <a:latin typeface="Calibri" pitchFamily="34" charset="0"/>
              </a:rPr>
              <a:pPr algn="r"/>
              <a:t>2</a:t>
            </a:fld>
            <a:endParaRPr lang="ru-RU" altLang="ru-RU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645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7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12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4BCD-10C8-42A5-ABBA-D5D1FBF78BB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320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317FA6-4613-5147-9AF7-9731C55C98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3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1C94846-A41A-46A4-82FC-F70C44E973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FF4B885-5B69-4FE3-925A-37317C9E4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2024"/>
          <a:stretch/>
        </p:blipFill>
        <p:spPr>
          <a:xfrm>
            <a:off x="6149806" y="-9427"/>
            <a:ext cx="6042193" cy="6888127"/>
          </a:xfrm>
          <a:prstGeom prst="rect">
            <a:avLst/>
          </a:prstGeom>
        </p:spPr>
      </p:pic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55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1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="" xmlns:a16="http://schemas.microsoft.com/office/drawing/2014/main" id="{F2786F94-0219-4D50-AE47-BFADD00557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47" y="4942103"/>
            <a:ext cx="5554662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9">
            <a:extLst>
              <a:ext uri="{FF2B5EF4-FFF2-40B4-BE49-F238E27FC236}">
                <a16:creationId xmlns="" xmlns:a16="http://schemas.microsoft.com/office/drawing/2014/main" id="{08194C61-3908-4D9E-ADA8-AD85B6B49F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03950" y="1971675"/>
            <a:ext cx="5554659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9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 в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4942103"/>
            <a:ext cx="3609974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92" y="1971675"/>
            <a:ext cx="3609972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1" name="Текст 7">
            <a:extLst>
              <a:ext uri="{FF2B5EF4-FFF2-40B4-BE49-F238E27FC236}">
                <a16:creationId xmlns="" xmlns:a16="http://schemas.microsoft.com/office/drawing/2014/main" id="{DCBD97CA-2B21-43E5-B3A6-4E3A6887B7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7990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9">
            <a:extLst>
              <a:ext uri="{FF2B5EF4-FFF2-40B4-BE49-F238E27FC236}">
                <a16:creationId xmlns="" xmlns:a16="http://schemas.microsoft.com/office/drawing/2014/main" id="{9BB48594-CDF5-4760-829E-7067E397D5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7990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8EDE3255-D331-473E-9F80-45DF45BC78A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4820" y="4942103"/>
            <a:ext cx="3633788" cy="1482509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Рисунок 9">
            <a:extLst>
              <a:ext uri="{FF2B5EF4-FFF2-40B4-BE49-F238E27FC236}">
                <a16:creationId xmlns="" xmlns:a16="http://schemas.microsoft.com/office/drawing/2014/main" id="{988FBD5B-1F8B-4DA1-9167-A98867F784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4" y="1971675"/>
            <a:ext cx="3633784" cy="2733675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94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ое изображение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3">
            <a:extLst>
              <a:ext uri="{FF2B5EF4-FFF2-40B4-BE49-F238E27FC236}">
                <a16:creationId xmlns="" xmlns:a16="http://schemas.microsoft.com/office/drawing/2014/main" id="{A0A68313-7CA3-4A32-A17E-CB916613E0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388" y="3990975"/>
            <a:ext cx="11325225" cy="2435225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5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49323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7021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2"/>
          </p:nvPr>
        </p:nvSpPr>
        <p:spPr>
          <a:xfrm>
            <a:off x="433388" y="1787525"/>
            <a:ext cx="11583987" cy="2098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433388" y="4062413"/>
            <a:ext cx="11583987" cy="2411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6407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4591050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=""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03950" y="1971675"/>
            <a:ext cx="26749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9" name="Диаграмма 3">
            <a:extLst>
              <a:ext uri="{FF2B5EF4-FFF2-40B4-BE49-F238E27FC236}">
                <a16:creationId xmlns="" xmlns:a16="http://schemas.microsoft.com/office/drawing/2014/main" id="{167A4ACF-9947-4AF0-89F5-3536622AB2A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9090025" y="1971675"/>
            <a:ext cx="266858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0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3609975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иаграмма 3">
            <a:extLst>
              <a:ext uri="{FF2B5EF4-FFF2-40B4-BE49-F238E27FC236}">
                <a16:creationId xmlns="" xmlns:a16="http://schemas.microsoft.com/office/drawing/2014/main" id="{7D19B8BF-6038-462B-B8EC-3BE4E63232C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279901" y="1971675"/>
            <a:ext cx="7478712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1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266541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=""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317875" y="1971675"/>
            <a:ext cx="8440738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79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=""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1971675"/>
            <a:ext cx="11325226" cy="445293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921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5B71E1-4C95-4E0E-82AA-C4C2E1DAE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7" r="1828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широкая таблиц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1971675"/>
            <a:ext cx="11325222" cy="1771650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аблица 6">
            <a:extLst>
              <a:ext uri="{FF2B5EF4-FFF2-40B4-BE49-F238E27FC236}">
                <a16:creationId xmlns="" xmlns:a16="http://schemas.microsoft.com/office/drawing/2014/main" id="{A6C0B26A-D5AA-4CB3-9F2B-372E3DBE62A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33387" y="4010025"/>
            <a:ext cx="11325226" cy="2414588"/>
          </a:xfrm>
          <a:solidFill>
            <a:schemeClr val="bg2"/>
          </a:solidFill>
        </p:spPr>
        <p:txBody>
          <a:bodyPr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973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3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="" xmlns:a16="http://schemas.microsoft.com/office/drawing/2014/main" id="{D60555C7-2B73-3049-8C33-F281723F5299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9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="" xmlns:a16="http://schemas.microsoft.com/office/drawing/2014/main" id="{149720B7-F087-0D46-8716-D12F8DD5635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3797299"/>
            <a:ext cx="5554663" cy="269240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1971675"/>
            <a:ext cx="5554663" cy="1089027"/>
          </a:xfrm>
        </p:spPr>
        <p:txBody>
          <a:bodyPr anchor="b"/>
          <a:lstStyle>
            <a:lvl1pPr>
              <a:spcBef>
                <a:spcPts val="0"/>
              </a:spcBef>
              <a:defRPr sz="1800" cap="none" spc="0" baseline="0">
                <a:solidFill>
                  <a:schemeClr val="tx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Название презентации. </a:t>
            </a:r>
          </a:p>
          <a:p>
            <a:pPr lvl="0"/>
            <a:r>
              <a:rPr lang="ru-RU" dirty="0"/>
              <a:t>Личный финансовый план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5EC893C-D795-4CFC-AFF8-2309A981BD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="" xmlns:a16="http://schemas.microsoft.com/office/drawing/2014/main" id="{576F7CF3-5215-9E41-B00F-A2467B5A406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9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Шмуцтитул с подразде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5">
            <a:extLst>
              <a:ext uri="{FF2B5EF4-FFF2-40B4-BE49-F238E27FC236}">
                <a16:creationId xmlns="" xmlns:a16="http://schemas.microsoft.com/office/drawing/2014/main" id="{D893A5DB-B2E0-3B4E-9B24-2C07CA7DBDEE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8049" y="3787775"/>
            <a:ext cx="5770563" cy="2636838"/>
          </a:xfrm>
        </p:spPr>
        <p:txBody>
          <a:bodyPr anchor="t" anchorCtr="0"/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Подраздел презентации 1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2</a:t>
            </a:r>
          </a:p>
          <a:p>
            <a:pPr marL="216000" marR="0" lvl="0" indent="-216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Подраздел презентации 3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="" xmlns:a16="http://schemas.microsoft.com/office/drawing/2014/main" id="{1A1A2E58-2F29-4123-8EDA-08E6F8311E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0844" y="2409825"/>
            <a:ext cx="2697956" cy="2171700"/>
          </a:xfrm>
        </p:spPr>
        <p:txBody>
          <a:bodyPr anchor="ctr" anchorCtr="0"/>
          <a:lstStyle>
            <a:lvl1pPr>
              <a:spcBef>
                <a:spcPts val="0"/>
              </a:spcBef>
              <a:defRPr sz="15000" b="1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4DB284-29AA-4820-BBD7-507FB0040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4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1">
    <p:bg>
      <p:bgPr>
        <a:gradFill>
          <a:gsLst>
            <a:gs pos="100000">
              <a:schemeClr val="accent2"/>
            </a:gs>
            <a:gs pos="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=""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=""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1405300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крупным показателем 2">
    <p:bg>
      <p:bgPr>
        <a:gradFill>
          <a:gsLst>
            <a:gs pos="100000">
              <a:schemeClr val="accent6"/>
            </a:gs>
            <a:gs pos="0">
              <a:schemeClr val="accent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="" xmlns:a16="http://schemas.microsoft.com/office/drawing/2014/main" id="{80C1A66E-447C-497E-B791-484EC723AC3C}"/>
              </a:ext>
            </a:extLst>
          </p:cNvPr>
          <p:cNvCxnSpPr/>
          <p:nvPr userDrawn="1"/>
        </p:nvCxnSpPr>
        <p:spPr>
          <a:xfrm>
            <a:off x="433388" y="863600"/>
            <a:ext cx="1132522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7">
            <a:extLst>
              <a:ext uri="{FF2B5EF4-FFF2-40B4-BE49-F238E27FC236}">
                <a16:creationId xmlns="" xmlns:a16="http://schemas.microsoft.com/office/drawing/2014/main" id="{328E8370-30AB-4722-8DBA-593A63598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3949" y="1971675"/>
            <a:ext cx="5554662" cy="445293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93F2368-AD98-4728-93E4-1B37173036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390" y="1743075"/>
            <a:ext cx="5554662" cy="1857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5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4%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859D6E-70E9-4228-98FB-67588EF512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6" name="Текст 7">
            <a:extLst>
              <a:ext uri="{FF2B5EF4-FFF2-40B4-BE49-F238E27FC236}">
                <a16:creationId xmlns="" xmlns:a16="http://schemas.microsoft.com/office/drawing/2014/main" id="{35BF7473-8909-436F-9AC2-13A304FD55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838574"/>
            <a:ext cx="5554662" cy="258603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подпись к показателю 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35823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4743" y="3844925"/>
            <a:ext cx="5770563" cy="2636838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Пункт приема корреспонденции: </a:t>
            </a:r>
          </a:p>
          <a:p>
            <a:pPr lvl="0"/>
            <a:r>
              <a:rPr lang="ru-RU" dirty="0"/>
              <a:t>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FE565448-C04C-453B-AA54-32A758A94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49" y="1104901"/>
            <a:ext cx="5554663" cy="1965324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Спасибо </a:t>
            </a:r>
          </a:p>
          <a:p>
            <a:pPr lvl="0"/>
            <a:r>
              <a:rPr lang="ru-RU" dirty="0"/>
              <a:t>за внимание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0A5C40E-F195-4350-B935-ADE7C8F72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5">
            <a:extLst>
              <a:ext uri="{FF2B5EF4-FFF2-40B4-BE49-F238E27FC236}">
                <a16:creationId xmlns="" xmlns:a16="http://schemas.microsoft.com/office/drawing/2014/main" id="{34CC37E1-89DB-F54C-A285-B011317DB0C4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6339" y="3797299"/>
            <a:ext cx="4062411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6339" y="6205566"/>
            <a:ext cx="4062411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</a:t>
            </a:r>
            <a:r>
              <a:rPr lang="ru-RU" dirty="0"/>
              <a:t>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r="34692"/>
          <a:stretch/>
        </p:blipFill>
        <p:spPr>
          <a:xfrm>
            <a:off x="5579995" y="0"/>
            <a:ext cx="661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8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389" y="4178299"/>
            <a:ext cx="11325224" cy="2303463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cap="none" spc="30" baseline="0">
                <a:solidFill>
                  <a:schemeClr val="bg2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Служба по защите прав потребителей </a:t>
            </a:r>
          </a:p>
          <a:p>
            <a:pPr lvl="0"/>
            <a:r>
              <a:rPr lang="ru-RU" dirty="0"/>
              <a:t>финансовых услуг и миноритарных акционеров</a:t>
            </a:r>
          </a:p>
          <a:p>
            <a:pPr lvl="0"/>
            <a:r>
              <a:rPr lang="ru-RU" dirty="0"/>
              <a:t>Пункт приема корреспонденции: Москва, </a:t>
            </a:r>
            <a:r>
              <a:rPr lang="ru-RU" dirty="0" err="1"/>
              <a:t>Сандуновский</a:t>
            </a:r>
            <a:r>
              <a:rPr lang="ru-RU" dirty="0"/>
              <a:t> пер., д. 3, стр. 1, телефон +7 495 621-09-61</a:t>
            </a:r>
          </a:p>
          <a:p>
            <a:pPr lvl="0"/>
            <a:r>
              <a:rPr lang="ru-RU" dirty="0"/>
              <a:t>Почтовый адрес: 107016, Москва, ул. Неглинная, д. 12</a:t>
            </a:r>
          </a:p>
          <a:p>
            <a:pPr lvl="0"/>
            <a:r>
              <a:rPr lang="ru-RU" dirty="0"/>
              <a:t>Контактный центр: 8 800 250-40-72, +7 495 771-91-00</a:t>
            </a:r>
          </a:p>
          <a:p>
            <a:pPr lvl="0"/>
            <a:r>
              <a:rPr lang="ru-RU" dirty="0"/>
              <a:t>Факс: +7 495 621-64-65, +7 495 621-62-88</a:t>
            </a:r>
          </a:p>
          <a:p>
            <a:pPr lvl="0"/>
            <a:r>
              <a:rPr lang="ru-RU" dirty="0"/>
              <a:t>Сайт: www.cbr.ru</a:t>
            </a:r>
          </a:p>
          <a:p>
            <a:pPr lvl="0"/>
            <a:r>
              <a:rPr lang="ru-RU" dirty="0"/>
              <a:t>Электронная почта: fps@cbr.ru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2FD43A-C81A-4B12-B731-C0200E4E9C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2414587" cy="59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7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3E23CBB-48AD-49C5-8B07-5139F7F9A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8270" y="0"/>
            <a:ext cx="3755461" cy="1758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CBRF_titul-1.jpg">
            <a:extLst>
              <a:ext uri="{FF2B5EF4-FFF2-40B4-BE49-F238E27FC236}">
                <a16:creationId xmlns="" xmlns:a16="http://schemas.microsoft.com/office/drawing/2014/main" id="{94C6BB1B-9BFF-41A4-B431-D4E4D7195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54"/>
          <a:stretch/>
        </p:blipFill>
        <p:spPr>
          <a:xfrm>
            <a:off x="1" y="1563032"/>
            <a:ext cx="12192000" cy="30997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AB7E792-CB86-418E-97E0-05BC92F0BFEA}"/>
              </a:ext>
            </a:extLst>
          </p:cNvPr>
          <p:cNvSpPr/>
          <p:nvPr userDrawn="1"/>
        </p:nvSpPr>
        <p:spPr>
          <a:xfrm>
            <a:off x="0" y="4662823"/>
            <a:ext cx="12192000" cy="21951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2191" tIns="61096" rIns="122191" bIns="61096" rtlCol="0" anchor="ctr"/>
          <a:lstStyle/>
          <a:p>
            <a:pPr algn="ctr"/>
            <a:endParaRPr lang="ru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AC8E252-8C5D-4623-B57E-8E437456BB21}"/>
              </a:ext>
            </a:extLst>
          </p:cNvPr>
          <p:cNvCxnSpPr/>
          <p:nvPr userDrawn="1"/>
        </p:nvCxnSpPr>
        <p:spPr>
          <a:xfrm>
            <a:off x="1" y="4662823"/>
            <a:ext cx="12192001" cy="0"/>
          </a:xfrm>
          <a:prstGeom prst="line">
            <a:avLst/>
          </a:prstGeom>
          <a:ln w="57150">
            <a:solidFill>
              <a:srgbClr val="ECB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3030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5189" y="0"/>
            <a:ext cx="5847308" cy="6885992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V="1">
            <a:off x="4631893" y="3323890"/>
            <a:ext cx="7560107" cy="3534110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14911 w 7249297"/>
              <a:gd name="connsiteY3" fmla="*/ 3323526 h 3532180"/>
              <a:gd name="connsiteX4" fmla="*/ 0 w 7249297"/>
              <a:gd name="connsiteY4" fmla="*/ 0 h 3532180"/>
              <a:gd name="connsiteX0" fmla="*/ 0 w 7179130"/>
              <a:gd name="connsiteY0" fmla="*/ 0 h 3532180"/>
              <a:gd name="connsiteX1" fmla="*/ 7179130 w 7179130"/>
              <a:gd name="connsiteY1" fmla="*/ 0 h 3532180"/>
              <a:gd name="connsiteX2" fmla="*/ 7179130 w 7179130"/>
              <a:gd name="connsiteY2" fmla="*/ 3532180 h 3532180"/>
              <a:gd name="connsiteX3" fmla="*/ 1144744 w 7179130"/>
              <a:gd name="connsiteY3" fmla="*/ 3323526 h 3532180"/>
              <a:gd name="connsiteX4" fmla="*/ 0 w 7179130"/>
              <a:gd name="connsiteY4" fmla="*/ 0 h 3532180"/>
              <a:gd name="connsiteX0" fmla="*/ 0 w 7179130"/>
              <a:gd name="connsiteY0" fmla="*/ 0 h 3323526"/>
              <a:gd name="connsiteX1" fmla="*/ 7179130 w 7179130"/>
              <a:gd name="connsiteY1" fmla="*/ 0 h 3323526"/>
              <a:gd name="connsiteX2" fmla="*/ 7170359 w 7179130"/>
              <a:gd name="connsiteY2" fmla="*/ 3280286 h 3323526"/>
              <a:gd name="connsiteX3" fmla="*/ 1144744 w 7179130"/>
              <a:gd name="connsiteY3" fmla="*/ 3323526 h 3323526"/>
              <a:gd name="connsiteX4" fmla="*/ 0 w 7179130"/>
              <a:gd name="connsiteY4" fmla="*/ 0 h 332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130" h="3323526">
                <a:moveTo>
                  <a:pt x="0" y="0"/>
                </a:moveTo>
                <a:lnTo>
                  <a:pt x="7179130" y="0"/>
                </a:lnTo>
                <a:cubicBezTo>
                  <a:pt x="7176206" y="1093429"/>
                  <a:pt x="7173283" y="2186857"/>
                  <a:pt x="7170359" y="3280286"/>
                </a:cubicBezTo>
                <a:lnTo>
                  <a:pt x="1144744" y="33235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4661485" y="-27993"/>
            <a:ext cx="6848046" cy="3411827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6927749"/>
              <a:gd name="connsiteY0" fmla="*/ 27825 h 3532180"/>
              <a:gd name="connsiteX1" fmla="*/ 6927749 w 6927749"/>
              <a:gd name="connsiteY1" fmla="*/ 0 h 3532180"/>
              <a:gd name="connsiteX2" fmla="*/ 6927749 w 6927749"/>
              <a:gd name="connsiteY2" fmla="*/ 3532180 h 3532180"/>
              <a:gd name="connsiteX3" fmla="*/ 1070645 w 6927749"/>
              <a:gd name="connsiteY3" fmla="*/ 3507467 h 3532180"/>
              <a:gd name="connsiteX4" fmla="*/ 0 w 6927749"/>
              <a:gd name="connsiteY4" fmla="*/ 2782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749" h="3532180">
                <a:moveTo>
                  <a:pt x="0" y="27825"/>
                </a:moveTo>
                <a:lnTo>
                  <a:pt x="6927749" y="0"/>
                </a:lnTo>
                <a:lnTo>
                  <a:pt x="6927749" y="3532180"/>
                </a:lnTo>
                <a:lnTo>
                  <a:pt x="1070645" y="3507467"/>
                </a:lnTo>
                <a:lnTo>
                  <a:pt x="0" y="278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AB5253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043340" y="866775"/>
            <a:ext cx="671527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араллелограмм 1"/>
          <p:cNvSpPr/>
          <p:nvPr userDrawn="1"/>
        </p:nvSpPr>
        <p:spPr>
          <a:xfrm>
            <a:off x="4552813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4552813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46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480480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86" y="0"/>
            <a:ext cx="5670000" cy="6858000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870792" y="866775"/>
            <a:ext cx="688782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26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89" y="-5094"/>
            <a:ext cx="892581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 flipH="1">
            <a:off x="-1" y="-22891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4"/>
          <p:cNvSpPr/>
          <p:nvPr userDrawn="1"/>
        </p:nvSpPr>
        <p:spPr>
          <a:xfrm flipH="1" flipV="1">
            <a:off x="-2" y="3269430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37276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араллелограмм 14"/>
          <p:cNvSpPr/>
          <p:nvPr userDrawn="1"/>
        </p:nvSpPr>
        <p:spPr>
          <a:xfrm flipH="1">
            <a:off x="6009488" y="335735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араллелограмм 13"/>
          <p:cNvSpPr/>
          <p:nvPr userDrawn="1"/>
        </p:nvSpPr>
        <p:spPr>
          <a:xfrm>
            <a:off x="6009488" y="-22891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319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/>
          <p:cNvSpPr/>
          <p:nvPr userDrawn="1"/>
        </p:nvSpPr>
        <p:spPr>
          <a:xfrm flipH="1">
            <a:off x="2613375" y="-26523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араллелограмм 15"/>
          <p:cNvSpPr/>
          <p:nvPr userDrawn="1"/>
        </p:nvSpPr>
        <p:spPr>
          <a:xfrm>
            <a:off x="2613375" y="3469030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80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араллелограмм 14"/>
          <p:cNvSpPr/>
          <p:nvPr userDrawn="1"/>
        </p:nvSpPr>
        <p:spPr>
          <a:xfrm flipH="1">
            <a:off x="4758086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65D9658-D8FF-5C48-83A6-827524D34C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94" y="1448031"/>
            <a:ext cx="5156684" cy="4403523"/>
          </a:xfrm>
          <a:prstGeom prst="rect">
            <a:avLst/>
          </a:prstGeom>
        </p:spPr>
      </p:pic>
      <p:sp>
        <p:nvSpPr>
          <p:cNvPr id="14" name="Параллелограмм 13"/>
          <p:cNvSpPr/>
          <p:nvPr userDrawn="1"/>
        </p:nvSpPr>
        <p:spPr>
          <a:xfrm>
            <a:off x="4758086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61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/>
          <p:cNvSpPr/>
          <p:nvPr userDrawn="1"/>
        </p:nvSpPr>
        <p:spPr>
          <a:xfrm flipH="1">
            <a:off x="4972690" y="0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>
            <a:off x="4972690" y="3495553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926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" r="20697"/>
          <a:stretch/>
        </p:blipFill>
        <p:spPr>
          <a:xfrm>
            <a:off x="3996912" y="-11099"/>
            <a:ext cx="8164584" cy="6869099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7978" y="3285623"/>
            <a:ext cx="7110751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  <a:gd name="connsiteX0" fmla="*/ 0 w 7110751"/>
              <a:gd name="connsiteY0" fmla="*/ 18209 h 3532180"/>
              <a:gd name="connsiteX1" fmla="*/ 7110751 w 7110751"/>
              <a:gd name="connsiteY1" fmla="*/ 0 h 3532180"/>
              <a:gd name="connsiteX2" fmla="*/ 7110751 w 7110751"/>
              <a:gd name="connsiteY2" fmla="*/ 3532180 h 3532180"/>
              <a:gd name="connsiteX3" fmla="*/ 1091602 w 7110751"/>
              <a:gd name="connsiteY3" fmla="*/ 3507467 h 3532180"/>
              <a:gd name="connsiteX4" fmla="*/ 0 w 7110751"/>
              <a:gd name="connsiteY4" fmla="*/ 18209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0751" h="3532180">
                <a:moveTo>
                  <a:pt x="0" y="18209"/>
                </a:moveTo>
                <a:lnTo>
                  <a:pt x="7110751" y="0"/>
                </a:lnTo>
                <a:lnTo>
                  <a:pt x="7110751" y="3532180"/>
                </a:lnTo>
                <a:lnTo>
                  <a:pt x="1091602" y="3507467"/>
                </a:lnTo>
                <a:lnTo>
                  <a:pt x="0" y="18209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3883"/>
            <a:ext cx="1289306" cy="3389737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5854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236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" r="6828"/>
          <a:stretch/>
        </p:blipFill>
        <p:spPr>
          <a:xfrm>
            <a:off x="2596333" y="-35577"/>
            <a:ext cx="9595667" cy="6893577"/>
          </a:xfrm>
          <a:prstGeom prst="rect">
            <a:avLst/>
          </a:prstGeom>
        </p:spPr>
      </p:pic>
      <p:sp>
        <p:nvSpPr>
          <p:cNvPr id="13" name="Прямоугольник 4"/>
          <p:cNvSpPr/>
          <p:nvPr userDrawn="1"/>
        </p:nvSpPr>
        <p:spPr>
          <a:xfrm flipH="1" flipV="1">
            <a:off x="-1" y="3285623"/>
            <a:ext cx="7168274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23014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23014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 flipH="1">
            <a:off x="0" y="-11574"/>
            <a:ext cx="7168274" cy="3543754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72274 w 7249297"/>
              <a:gd name="connsiteY3" fmla="*/ 3426445 h 3532180"/>
              <a:gd name="connsiteX4" fmla="*/ 0 w 7249297"/>
              <a:gd name="connsiteY4" fmla="*/ 0 h 3532180"/>
              <a:gd name="connsiteX0" fmla="*/ 0 w 7168274"/>
              <a:gd name="connsiteY0" fmla="*/ 0 h 3543754"/>
              <a:gd name="connsiteX1" fmla="*/ 7168274 w 7168274"/>
              <a:gd name="connsiteY1" fmla="*/ 11574 h 3543754"/>
              <a:gd name="connsiteX2" fmla="*/ 7168274 w 7168274"/>
              <a:gd name="connsiteY2" fmla="*/ 3543754 h 3543754"/>
              <a:gd name="connsiteX3" fmla="*/ 1091251 w 7168274"/>
              <a:gd name="connsiteY3" fmla="*/ 3438019 h 3543754"/>
              <a:gd name="connsiteX4" fmla="*/ 0 w 7168274"/>
              <a:gd name="connsiteY4" fmla="*/ 0 h 3543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8274" h="3543754">
                <a:moveTo>
                  <a:pt x="0" y="0"/>
                </a:moveTo>
                <a:lnTo>
                  <a:pt x="7168274" y="11574"/>
                </a:lnTo>
                <a:lnTo>
                  <a:pt x="7168274" y="3543754"/>
                </a:lnTo>
                <a:lnTo>
                  <a:pt x="1091251" y="34380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6278497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араллелограмм 13"/>
          <p:cNvSpPr/>
          <p:nvPr userDrawn="1"/>
        </p:nvSpPr>
        <p:spPr>
          <a:xfrm>
            <a:off x="5923469" y="-14387"/>
            <a:ext cx="1289306" cy="3411935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араллелограмм 14"/>
          <p:cNvSpPr/>
          <p:nvPr userDrawn="1"/>
        </p:nvSpPr>
        <p:spPr>
          <a:xfrm flipH="1">
            <a:off x="5923469" y="3376358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06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="" xmlns:a16="http://schemas.microsoft.com/office/drawing/2014/main" id="{868D1A79-0555-C24E-AC19-8597029C75B0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35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-22861"/>
            <a:ext cx="6469380" cy="3478755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55894"/>
            <a:ext cx="6469380" cy="3426453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86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"/>
          <p:cNvSpPr/>
          <p:nvPr userDrawn="1"/>
        </p:nvSpPr>
        <p:spPr>
          <a:xfrm>
            <a:off x="-11430" y="0"/>
            <a:ext cx="4344533" cy="3403592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sp>
        <p:nvSpPr>
          <p:cNvPr id="8" name="Прямоугольник 1"/>
          <p:cNvSpPr/>
          <p:nvPr userDrawn="1"/>
        </p:nvSpPr>
        <p:spPr>
          <a:xfrm flipV="1">
            <a:off x="-11430" y="3403592"/>
            <a:ext cx="4344533" cy="3455414"/>
          </a:xfrm>
          <a:custGeom>
            <a:avLst/>
            <a:gdLst>
              <a:gd name="connsiteX0" fmla="*/ 0 w 6469380"/>
              <a:gd name="connsiteY0" fmla="*/ 0 h 3371850"/>
              <a:gd name="connsiteX1" fmla="*/ 646938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  <a:gd name="connsiteX0" fmla="*/ 0 w 6469380"/>
              <a:gd name="connsiteY0" fmla="*/ 0 h 3371850"/>
              <a:gd name="connsiteX1" fmla="*/ 5029200 w 6469380"/>
              <a:gd name="connsiteY1" fmla="*/ 0 h 3371850"/>
              <a:gd name="connsiteX2" fmla="*/ 6469380 w 6469380"/>
              <a:gd name="connsiteY2" fmla="*/ 3371850 h 3371850"/>
              <a:gd name="connsiteX3" fmla="*/ 0 w 6469380"/>
              <a:gd name="connsiteY3" fmla="*/ 3371850 h 3371850"/>
              <a:gd name="connsiteX4" fmla="*/ 0 w 646938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80" h="3371850">
                <a:moveTo>
                  <a:pt x="0" y="0"/>
                </a:moveTo>
                <a:lnTo>
                  <a:pt x="5029200" y="0"/>
                </a:lnTo>
                <a:lnTo>
                  <a:pt x="6469380" y="3371850"/>
                </a:lnTo>
                <a:lnTo>
                  <a:pt x="0" y="3371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76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5" t="-29" r="10237" b="4039"/>
          <a:stretch/>
        </p:blipFill>
        <p:spPr>
          <a:xfrm>
            <a:off x="0" y="-4"/>
            <a:ext cx="5710335" cy="6876661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5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165" b="-1"/>
          <a:stretch/>
        </p:blipFill>
        <p:spPr>
          <a:xfrm>
            <a:off x="0" y="1"/>
            <a:ext cx="7486423" cy="6858000"/>
          </a:xfrm>
          <a:prstGeom prst="rect">
            <a:avLst/>
          </a:prstGeom>
        </p:spPr>
      </p:pic>
      <p:sp>
        <p:nvSpPr>
          <p:cNvPr id="12" name="Прямоугольный треугольник 11"/>
          <p:cNvSpPr/>
          <p:nvPr userDrawn="1"/>
        </p:nvSpPr>
        <p:spPr>
          <a:xfrm flipH="1" flipV="1">
            <a:off x="3970439" y="1"/>
            <a:ext cx="3558166" cy="68580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477732" y="866775"/>
            <a:ext cx="728088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3928256" y="-8875"/>
            <a:ext cx="3642531" cy="6922655"/>
          </a:xfrm>
          <a:custGeom>
            <a:avLst/>
            <a:gdLst>
              <a:gd name="connsiteX0" fmla="*/ 0 w 3642531"/>
              <a:gd name="connsiteY0" fmla="*/ 0 h 6858000"/>
              <a:gd name="connsiteX1" fmla="*/ 3642531 w 3642531"/>
              <a:gd name="connsiteY1" fmla="*/ 0 h 6858000"/>
              <a:gd name="connsiteX2" fmla="*/ 3642531 w 3642531"/>
              <a:gd name="connsiteY2" fmla="*/ 6858000 h 6858000"/>
              <a:gd name="connsiteX3" fmla="*/ 0 w 3642531"/>
              <a:gd name="connsiteY3" fmla="*/ 6858000 h 6858000"/>
              <a:gd name="connsiteX4" fmla="*/ 0 w 3642531"/>
              <a:gd name="connsiteY4" fmla="*/ 0 h 6858000"/>
              <a:gd name="connsiteX0" fmla="*/ 0 w 3642531"/>
              <a:gd name="connsiteY0" fmla="*/ 23150 h 6881150"/>
              <a:gd name="connsiteX1" fmla="*/ 170126 w 3642531"/>
              <a:gd name="connsiteY1" fmla="*/ 0 h 6881150"/>
              <a:gd name="connsiteX2" fmla="*/ 3642531 w 3642531"/>
              <a:gd name="connsiteY2" fmla="*/ 6881150 h 6881150"/>
              <a:gd name="connsiteX3" fmla="*/ 0 w 3642531"/>
              <a:gd name="connsiteY3" fmla="*/ 6881150 h 6881150"/>
              <a:gd name="connsiteX4" fmla="*/ 0 w 3642531"/>
              <a:gd name="connsiteY4" fmla="*/ 23150 h 6881150"/>
              <a:gd name="connsiteX0" fmla="*/ 0 w 3642531"/>
              <a:gd name="connsiteY0" fmla="*/ 23150 h 6950598"/>
              <a:gd name="connsiteX1" fmla="*/ 170126 w 3642531"/>
              <a:gd name="connsiteY1" fmla="*/ 0 h 6950598"/>
              <a:gd name="connsiteX2" fmla="*/ 3642531 w 3642531"/>
              <a:gd name="connsiteY2" fmla="*/ 6881150 h 6950598"/>
              <a:gd name="connsiteX3" fmla="*/ 3460830 w 3642531"/>
              <a:gd name="connsiteY3" fmla="*/ 6950598 h 6950598"/>
              <a:gd name="connsiteX4" fmla="*/ 0 w 3642531"/>
              <a:gd name="connsiteY4" fmla="*/ 23150 h 6950598"/>
              <a:gd name="connsiteX0" fmla="*/ 0 w 3642531"/>
              <a:gd name="connsiteY0" fmla="*/ 11575 h 6939023"/>
              <a:gd name="connsiteX1" fmla="*/ 100678 w 3642531"/>
              <a:gd name="connsiteY1" fmla="*/ 0 h 6939023"/>
              <a:gd name="connsiteX2" fmla="*/ 3642531 w 3642531"/>
              <a:gd name="connsiteY2" fmla="*/ 6869575 h 6939023"/>
              <a:gd name="connsiteX3" fmla="*/ 3460830 w 3642531"/>
              <a:gd name="connsiteY3" fmla="*/ 6939023 h 6939023"/>
              <a:gd name="connsiteX4" fmla="*/ 0 w 3642531"/>
              <a:gd name="connsiteY4" fmla="*/ 11575 h 6939023"/>
              <a:gd name="connsiteX0" fmla="*/ 0 w 3642531"/>
              <a:gd name="connsiteY0" fmla="*/ 11575 h 6904299"/>
              <a:gd name="connsiteX1" fmla="*/ 100678 w 3642531"/>
              <a:gd name="connsiteY1" fmla="*/ 0 h 6904299"/>
              <a:gd name="connsiteX2" fmla="*/ 3642531 w 3642531"/>
              <a:gd name="connsiteY2" fmla="*/ 6869575 h 6904299"/>
              <a:gd name="connsiteX3" fmla="*/ 3553428 w 3642531"/>
              <a:gd name="connsiteY3" fmla="*/ 6904299 h 6904299"/>
              <a:gd name="connsiteX4" fmla="*/ 0 w 3642531"/>
              <a:gd name="connsiteY4" fmla="*/ 11575 h 69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531" h="6904299">
                <a:moveTo>
                  <a:pt x="0" y="11575"/>
                </a:moveTo>
                <a:lnTo>
                  <a:pt x="100678" y="0"/>
                </a:lnTo>
                <a:lnTo>
                  <a:pt x="3642531" y="6869575"/>
                </a:lnTo>
                <a:lnTo>
                  <a:pt x="3553428" y="6904299"/>
                </a:lnTo>
                <a:lnTo>
                  <a:pt x="0" y="1157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9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r="43395"/>
          <a:stretch/>
        </p:blipFill>
        <p:spPr>
          <a:xfrm>
            <a:off x="-103980" y="0"/>
            <a:ext cx="5847308" cy="68859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5776322" y="866775"/>
            <a:ext cx="59822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 userDrawn="1"/>
        </p:nvSpPr>
        <p:spPr>
          <a:xfrm>
            <a:off x="5710335" y="0"/>
            <a:ext cx="65987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75B42C9-D670-446A-9583-BD5571714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860" y="428705"/>
            <a:ext cx="1271562" cy="3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35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" r="2242"/>
          <a:stretch/>
        </p:blipFill>
        <p:spPr>
          <a:xfrm>
            <a:off x="3210814" y="-24234"/>
            <a:ext cx="8981186" cy="6874476"/>
          </a:xfrm>
          <a:prstGeom prst="rect">
            <a:avLst/>
          </a:prstGeom>
        </p:spPr>
      </p:pic>
      <p:sp>
        <p:nvSpPr>
          <p:cNvPr id="5" name="Параллелограмм 4"/>
          <p:cNvSpPr/>
          <p:nvPr userDrawn="1"/>
        </p:nvSpPr>
        <p:spPr>
          <a:xfrm flipH="1">
            <a:off x="900047" y="3475"/>
            <a:ext cx="5552710" cy="6882234"/>
          </a:xfrm>
          <a:prstGeom prst="parallelogram">
            <a:avLst>
              <a:gd name="adj" fmla="val 31218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  <p:sp>
        <p:nvSpPr>
          <p:cNvPr id="13" name="Параллелограмм 1"/>
          <p:cNvSpPr/>
          <p:nvPr userDrawn="1"/>
        </p:nvSpPr>
        <p:spPr>
          <a:xfrm flipH="1">
            <a:off x="4638443" y="-31992"/>
            <a:ext cx="1850594" cy="6905106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  <a:gd name="connsiteX0" fmla="*/ 0 w 1850594"/>
              <a:gd name="connsiteY0" fmla="*/ 6939596 h 6939596"/>
              <a:gd name="connsiteX1" fmla="*/ 1732006 w 1850594"/>
              <a:gd name="connsiteY1" fmla="*/ 11574 h 6939596"/>
              <a:gd name="connsiteX2" fmla="*/ 1850594 w 1850594"/>
              <a:gd name="connsiteY2" fmla="*/ 0 h 6939596"/>
              <a:gd name="connsiteX3" fmla="*/ 134724 w 1850594"/>
              <a:gd name="connsiteY3" fmla="*/ 6905106 h 6939596"/>
              <a:gd name="connsiteX4" fmla="*/ 0 w 1850594"/>
              <a:gd name="connsiteY4" fmla="*/ 6939596 h 6939596"/>
              <a:gd name="connsiteX0" fmla="*/ 0 w 1850594"/>
              <a:gd name="connsiteY0" fmla="*/ 6902650 h 6905106"/>
              <a:gd name="connsiteX1" fmla="*/ 1732006 w 1850594"/>
              <a:gd name="connsiteY1" fmla="*/ 11574 h 6905106"/>
              <a:gd name="connsiteX2" fmla="*/ 1850594 w 1850594"/>
              <a:gd name="connsiteY2" fmla="*/ 0 h 6905106"/>
              <a:gd name="connsiteX3" fmla="*/ 134724 w 1850594"/>
              <a:gd name="connsiteY3" fmla="*/ 6905106 h 6905106"/>
              <a:gd name="connsiteX4" fmla="*/ 0 w 1850594"/>
              <a:gd name="connsiteY4" fmla="*/ 6902650 h 69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05106">
                <a:moveTo>
                  <a:pt x="0" y="6902650"/>
                </a:moveTo>
                <a:lnTo>
                  <a:pt x="1732006" y="11574"/>
                </a:lnTo>
                <a:lnTo>
                  <a:pt x="1850594" y="0"/>
                </a:lnTo>
                <a:lnTo>
                  <a:pt x="134724" y="6905106"/>
                </a:lnTo>
                <a:lnTo>
                  <a:pt x="0" y="6902650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443084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56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41"/>
          <a:stretch/>
        </p:blipFill>
        <p:spPr>
          <a:xfrm>
            <a:off x="3328837" y="0"/>
            <a:ext cx="8863164" cy="6858000"/>
          </a:xfrm>
          <a:prstGeom prst="rect">
            <a:avLst/>
          </a:prstGeom>
        </p:spPr>
      </p:pic>
      <p:sp>
        <p:nvSpPr>
          <p:cNvPr id="14" name="Прямоугольник 4"/>
          <p:cNvSpPr/>
          <p:nvPr userDrawn="1"/>
        </p:nvSpPr>
        <p:spPr>
          <a:xfrm flipH="1">
            <a:off x="-458298" y="3521359"/>
            <a:ext cx="7249297" cy="3352398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093614 w 7249297"/>
              <a:gd name="connsiteY3" fmla="*/ 3292863 h 3532180"/>
              <a:gd name="connsiteX4" fmla="*/ 0 w 7249297"/>
              <a:gd name="connsiteY4" fmla="*/ 0 h 3532180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02644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  <a:gd name="connsiteX0" fmla="*/ 0 w 7249297"/>
              <a:gd name="connsiteY0" fmla="*/ 0 h 3292863"/>
              <a:gd name="connsiteX1" fmla="*/ 7249297 w 7249297"/>
              <a:gd name="connsiteY1" fmla="*/ 0 h 3292863"/>
              <a:gd name="connsiteX2" fmla="*/ 7239967 w 7249297"/>
              <a:gd name="connsiteY2" fmla="*/ 3280253 h 3292863"/>
              <a:gd name="connsiteX3" fmla="*/ 1093614 w 7249297"/>
              <a:gd name="connsiteY3" fmla="*/ 3292863 h 3292863"/>
              <a:gd name="connsiteX4" fmla="*/ 0 w 7249297"/>
              <a:gd name="connsiteY4" fmla="*/ 0 h 3292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292863">
                <a:moveTo>
                  <a:pt x="0" y="0"/>
                </a:moveTo>
                <a:lnTo>
                  <a:pt x="7249297" y="0"/>
                </a:lnTo>
                <a:lnTo>
                  <a:pt x="7239967" y="3280253"/>
                </a:lnTo>
                <a:lnTo>
                  <a:pt x="1093614" y="329286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4"/>
          <p:cNvSpPr/>
          <p:nvPr userDrawn="1"/>
        </p:nvSpPr>
        <p:spPr>
          <a:xfrm flipH="1" flipV="1">
            <a:off x="-458298" y="-28388"/>
            <a:ext cx="7249297" cy="3583476"/>
          </a:xfrm>
          <a:custGeom>
            <a:avLst/>
            <a:gdLst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0 w 7133968"/>
              <a:gd name="connsiteY3" fmla="*/ 3532180 h 3532180"/>
              <a:gd name="connsiteX4" fmla="*/ 0 w 7133968"/>
              <a:gd name="connsiteY4" fmla="*/ 0 h 3532180"/>
              <a:gd name="connsiteX0" fmla="*/ 0 w 7133968"/>
              <a:gd name="connsiteY0" fmla="*/ 0 h 3532180"/>
              <a:gd name="connsiteX1" fmla="*/ 7133968 w 7133968"/>
              <a:gd name="connsiteY1" fmla="*/ 0 h 3532180"/>
              <a:gd name="connsiteX2" fmla="*/ 7133968 w 7133968"/>
              <a:gd name="connsiteY2" fmla="*/ 3532180 h 3532180"/>
              <a:gd name="connsiteX3" fmla="*/ 1276864 w 7133968"/>
              <a:gd name="connsiteY3" fmla="*/ 3507467 h 3532180"/>
              <a:gd name="connsiteX4" fmla="*/ 0 w 7133968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392193 w 7249297"/>
              <a:gd name="connsiteY3" fmla="*/ 3507467 h 3532180"/>
              <a:gd name="connsiteX4" fmla="*/ 0 w 7249297"/>
              <a:gd name="connsiteY4" fmla="*/ 0 h 3532180"/>
              <a:gd name="connsiteX0" fmla="*/ 0 w 7249297"/>
              <a:gd name="connsiteY0" fmla="*/ 0 h 3532180"/>
              <a:gd name="connsiteX1" fmla="*/ 7249297 w 7249297"/>
              <a:gd name="connsiteY1" fmla="*/ 0 h 3532180"/>
              <a:gd name="connsiteX2" fmla="*/ 7249297 w 7249297"/>
              <a:gd name="connsiteY2" fmla="*/ 3532180 h 3532180"/>
              <a:gd name="connsiteX3" fmla="*/ 1168258 w 7249297"/>
              <a:gd name="connsiteY3" fmla="*/ 3507467 h 3532180"/>
              <a:gd name="connsiteX4" fmla="*/ 0 w 7249297"/>
              <a:gd name="connsiteY4" fmla="*/ 0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297" h="3532180">
                <a:moveTo>
                  <a:pt x="0" y="0"/>
                </a:moveTo>
                <a:lnTo>
                  <a:pt x="7249297" y="0"/>
                </a:lnTo>
                <a:lnTo>
                  <a:pt x="7249297" y="3532180"/>
                </a:lnTo>
                <a:lnTo>
                  <a:pt x="1168258" y="35074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2928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119352" y="851018"/>
            <a:ext cx="577240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араллелограмм 11"/>
          <p:cNvSpPr/>
          <p:nvPr userDrawn="1"/>
        </p:nvSpPr>
        <p:spPr>
          <a:xfrm flipH="1">
            <a:off x="5623364" y="-2"/>
            <a:ext cx="1289306" cy="3495554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араллелограмм 12"/>
          <p:cNvSpPr/>
          <p:nvPr userDrawn="1"/>
        </p:nvSpPr>
        <p:spPr>
          <a:xfrm>
            <a:off x="5623364" y="3495552"/>
            <a:ext cx="1289306" cy="3378206"/>
          </a:xfrm>
          <a:prstGeom prst="parallelogram">
            <a:avLst>
              <a:gd name="adj" fmla="val 8265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44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9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61259" y="344615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srgbClr val="77777A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77777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6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 userDrawn="1"/>
        </p:nvSpPr>
        <p:spPr>
          <a:xfrm flipH="1">
            <a:off x="2662500" y="0"/>
            <a:ext cx="1850594" cy="6997470"/>
          </a:xfrm>
          <a:custGeom>
            <a:avLst/>
            <a:gdLst>
              <a:gd name="connsiteX0" fmla="*/ 0 w 9061622"/>
              <a:gd name="connsiteY0" fmla="*/ 6928022 h 6928022"/>
              <a:gd name="connsiteX1" fmla="*/ 1732006 w 9061622"/>
              <a:gd name="connsiteY1" fmla="*/ 0 h 6928022"/>
              <a:gd name="connsiteX2" fmla="*/ 9061622 w 9061622"/>
              <a:gd name="connsiteY2" fmla="*/ 0 h 6928022"/>
              <a:gd name="connsiteX3" fmla="*/ 7329617 w 9061622"/>
              <a:gd name="connsiteY3" fmla="*/ 6928022 h 6928022"/>
              <a:gd name="connsiteX4" fmla="*/ 0 w 9061622"/>
              <a:gd name="connsiteY4" fmla="*/ 6928022 h 6928022"/>
              <a:gd name="connsiteX0" fmla="*/ 0 w 7329617"/>
              <a:gd name="connsiteY0" fmla="*/ 6939596 h 6939596"/>
              <a:gd name="connsiteX1" fmla="*/ 1732006 w 7329617"/>
              <a:gd name="connsiteY1" fmla="*/ 11574 h 6939596"/>
              <a:gd name="connsiteX2" fmla="*/ 1931617 w 7329617"/>
              <a:gd name="connsiteY2" fmla="*/ 0 h 6939596"/>
              <a:gd name="connsiteX3" fmla="*/ 7329617 w 7329617"/>
              <a:gd name="connsiteY3" fmla="*/ 6939596 h 6939596"/>
              <a:gd name="connsiteX4" fmla="*/ 0 w 7329617"/>
              <a:gd name="connsiteY4" fmla="*/ 6939596 h 6939596"/>
              <a:gd name="connsiteX0" fmla="*/ 0 w 1931617"/>
              <a:gd name="connsiteY0" fmla="*/ 6939596 h 6997470"/>
              <a:gd name="connsiteX1" fmla="*/ 1732006 w 1931617"/>
              <a:gd name="connsiteY1" fmla="*/ 11574 h 6997470"/>
              <a:gd name="connsiteX2" fmla="*/ 1931617 w 1931617"/>
              <a:gd name="connsiteY2" fmla="*/ 0 h 6997470"/>
              <a:gd name="connsiteX3" fmla="*/ 107015 w 1931617"/>
              <a:gd name="connsiteY3" fmla="*/ 6997470 h 6997470"/>
              <a:gd name="connsiteX4" fmla="*/ 0 w 1931617"/>
              <a:gd name="connsiteY4" fmla="*/ 6939596 h 6997470"/>
              <a:gd name="connsiteX0" fmla="*/ 0 w 1850594"/>
              <a:gd name="connsiteY0" fmla="*/ 6939596 h 6997470"/>
              <a:gd name="connsiteX1" fmla="*/ 1732006 w 1850594"/>
              <a:gd name="connsiteY1" fmla="*/ 11574 h 6997470"/>
              <a:gd name="connsiteX2" fmla="*/ 1850594 w 1850594"/>
              <a:gd name="connsiteY2" fmla="*/ 0 h 6997470"/>
              <a:gd name="connsiteX3" fmla="*/ 107015 w 1850594"/>
              <a:gd name="connsiteY3" fmla="*/ 6997470 h 6997470"/>
              <a:gd name="connsiteX4" fmla="*/ 0 w 1850594"/>
              <a:gd name="connsiteY4" fmla="*/ 6939596 h 699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0594" h="6997470">
                <a:moveTo>
                  <a:pt x="0" y="6939596"/>
                </a:moveTo>
                <a:lnTo>
                  <a:pt x="1732006" y="11574"/>
                </a:lnTo>
                <a:lnTo>
                  <a:pt x="1850594" y="0"/>
                </a:lnTo>
                <a:lnTo>
                  <a:pt x="107015" y="6997470"/>
                </a:lnTo>
                <a:lnTo>
                  <a:pt x="0" y="6939596"/>
                </a:lnTo>
                <a:close/>
              </a:path>
            </a:pathLst>
          </a:cu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032691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310815"/>
            <a:ext cx="7092778" cy="5556421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2575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>
            <a:extLst>
              <a:ext uri="{FF2B5EF4-FFF2-40B4-BE49-F238E27FC236}">
                <a16:creationId xmlns="" xmlns:a16="http://schemas.microsoft.com/office/drawing/2014/main" id="{20E5DCE5-DCC6-9D49-9FD7-9D01D8772A1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6"/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30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r="8712"/>
          <a:stretch/>
        </p:blipFill>
        <p:spPr>
          <a:xfrm>
            <a:off x="3682382" y="924471"/>
            <a:ext cx="8513042" cy="5933529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 userDrawn="1"/>
        </p:nvSpPr>
        <p:spPr>
          <a:xfrm rot="5400000">
            <a:off x="5583254" y="-1060875"/>
            <a:ext cx="4623400" cy="859409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1720AF-EAE9-441D-B1D5-8A995793CA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Прямоугольный треугольник 4"/>
          <p:cNvSpPr/>
          <p:nvPr userDrawn="1"/>
        </p:nvSpPr>
        <p:spPr>
          <a:xfrm>
            <a:off x="0" y="1929525"/>
            <a:ext cx="6308203" cy="4928475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араллелограмм 2"/>
          <p:cNvSpPr/>
          <p:nvPr userDrawn="1"/>
        </p:nvSpPr>
        <p:spPr>
          <a:xfrm>
            <a:off x="3181810" y="876704"/>
            <a:ext cx="9074556" cy="4901309"/>
          </a:xfrm>
          <a:prstGeom prst="parallelogram">
            <a:avLst>
              <a:gd name="adj" fmla="val 18244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9603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7833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51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484158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454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419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04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80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6777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4" name="Picture 13" descr="alllogo-0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chemeClr val="accent4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8542" y="5594867"/>
            <a:ext cx="5766485" cy="65902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68542" y="4118919"/>
            <a:ext cx="5766486" cy="1359244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rPr lang="ru-RU" dirty="0" err="1"/>
              <a:t>Click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edit</a:t>
            </a:r>
            <a:r>
              <a:rPr lang="ru-RU" dirty="0"/>
              <a:t> </a:t>
            </a:r>
            <a:r>
              <a:rPr lang="ru-RU" dirty="0" err="1"/>
              <a:t>Master</a:t>
            </a:r>
            <a:r>
              <a:rPr lang="ru-RU" dirty="0"/>
              <a:t> </a:t>
            </a:r>
            <a:r>
              <a:rPr lang="ru-RU" dirty="0" err="1"/>
              <a:t>title</a:t>
            </a:r>
            <a:r>
              <a:rPr lang="ru-RU" dirty="0"/>
              <a:t> </a:t>
            </a:r>
            <a:r>
              <a:rPr lang="ru-RU" dirty="0" err="1"/>
              <a:t>style</a:t>
            </a:r>
            <a:endParaRPr lang="en-US" dirty="0"/>
          </a:p>
        </p:txBody>
      </p:sp>
      <p:sp>
        <p:nvSpPr>
          <p:cNvPr id="16" name="Date Placeholder 26"/>
          <p:cNvSpPr>
            <a:spLocks noGrp="1"/>
          </p:cNvSpPr>
          <p:nvPr>
            <p:ph type="dt" sz="half" idx="2"/>
          </p:nvPr>
        </p:nvSpPr>
        <p:spPr>
          <a:xfrm>
            <a:off x="6101492" y="6315164"/>
            <a:ext cx="284480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549189" y="5594866"/>
            <a:ext cx="5410969" cy="665893"/>
          </a:xfrm>
        </p:spPr>
        <p:txBody>
          <a:bodyPr>
            <a:noAutofit/>
          </a:bodyPr>
          <a:lstStyle>
            <a:lvl1pPr marL="0" indent="0" algn="r">
              <a:buNone/>
              <a:defRPr sz="2000" baseline="0"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Введите имя автора презентации</a:t>
            </a:r>
          </a:p>
        </p:txBody>
      </p:sp>
      <p:pic>
        <p:nvPicPr>
          <p:cNvPr id="1026" name="Picture 2" descr="C:\Users\Popova\Desktop\Шаблоны\Фото разделитель\VAS_8866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60352"/>
            <a:ext cx="12192000" cy="25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020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073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Облож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AA50AB-BEF8-4977-B1F8-52D348030808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2A52CD42-D82E-495B-B7E3-D5D0DBA2AEC7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>
            <a:gsLst>
              <a:gs pos="100000">
                <a:schemeClr val="accent4"/>
              </a:gs>
              <a:gs pos="0">
                <a:schemeClr val="accent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04C6BB40-4343-4C50-9834-EF2C038F0E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3950" y="3797299"/>
            <a:ext cx="4592638" cy="211772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800" cap="all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dirty="0"/>
              <a:t>Заголовок раздела в несколько строк</a:t>
            </a:r>
          </a:p>
        </p:txBody>
      </p:sp>
      <p:sp>
        <p:nvSpPr>
          <p:cNvPr id="18" name="Текст 9">
            <a:extLst>
              <a:ext uri="{FF2B5EF4-FFF2-40B4-BE49-F238E27FC236}">
                <a16:creationId xmlns="" xmlns:a16="http://schemas.microsoft.com/office/drawing/2014/main" id="{FE885E8D-9430-4D38-97E0-03CA59A8F8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3950" y="6205566"/>
            <a:ext cx="4592638" cy="276197"/>
          </a:xfrm>
        </p:spPr>
        <p:txBody>
          <a:bodyPr anchor="b"/>
          <a:lstStyle>
            <a:lvl1pPr>
              <a:spcBef>
                <a:spcPts val="0"/>
              </a:spcBef>
              <a:defRPr sz="1800" cap="none" spc="30" baseline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2017 </a:t>
            </a:r>
            <a:r>
              <a:rPr lang="ru-RU" dirty="0"/>
              <a:t>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0CCE6C-1C13-42E8-8E94-10A9B14A5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513" y="431800"/>
            <a:ext cx="3649123" cy="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77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136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8" name="Picture 7" descr="CBRF-Razdelitel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r="9466"/>
          <a:stretch/>
        </p:blipFill>
        <p:spPr>
          <a:xfrm>
            <a:off x="0" y="1372973"/>
            <a:ext cx="12192000" cy="2755646"/>
          </a:xfrm>
          <a:prstGeom prst="rect">
            <a:avLst/>
          </a:prstGeom>
        </p:spPr>
      </p:pic>
      <p:pic>
        <p:nvPicPr>
          <p:cNvPr id="13" name="Picture 12" descr="alllogo-0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111" y="-308917"/>
            <a:ext cx="4491430" cy="2015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4105188"/>
            <a:ext cx="12192000" cy="2752812"/>
          </a:xfrm>
          <a:prstGeom prst="rect">
            <a:avLst/>
          </a:prstGeom>
          <a:solidFill>
            <a:srgbClr val="8586C6"/>
          </a:solidFill>
          <a:ln>
            <a:solidFill>
              <a:srgbClr val="8586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1" y="4118920"/>
            <a:ext cx="5251450" cy="74140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1" y="4942705"/>
            <a:ext cx="5251450" cy="114694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E7E6E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41303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239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424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292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2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0" y="1208216"/>
            <a:ext cx="6597136" cy="713946"/>
          </a:xfrm>
        </p:spPr>
        <p:txBody>
          <a:bodyPr anchor="t"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10270" y="1208218"/>
            <a:ext cx="4022596" cy="5037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7460" y="2114380"/>
            <a:ext cx="6597136" cy="41390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71250" y="336378"/>
            <a:ext cx="3568700" cy="521730"/>
          </a:xfrm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77777A"/>
                </a:solidFill>
              </a:defRPr>
            </a:lvl1pPr>
          </a:lstStyle>
          <a:p>
            <a:fld id="{2EC4EB27-9ADE-42C2-9A98-47F5822B2EE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931380" y="290517"/>
            <a:ext cx="2199087" cy="521730"/>
          </a:xfr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800" cap="all" baseline="0">
                <a:solidFill>
                  <a:srgbClr val="8586C6"/>
                </a:solidFill>
              </a:defRPr>
            </a:lvl1pPr>
          </a:lstStyle>
          <a:p>
            <a:pPr lvl="0"/>
            <a:r>
              <a:rPr lang="ru-RU" dirty="0"/>
              <a:t>УНИВЕРСИТЕТ </a:t>
            </a:r>
            <a:br>
              <a:rPr lang="ru-RU" dirty="0"/>
            </a:br>
            <a:r>
              <a:rPr lang="ru-RU" dirty="0"/>
              <a:t>БАНКА РОССИИ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4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8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ы в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="" xmlns:a16="http://schemas.microsoft.com/office/drawing/2014/main" id="{19A166C2-0FC5-4C62-B1C8-A2E9D3DA3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787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7">
            <a:extLst>
              <a:ext uri="{FF2B5EF4-FFF2-40B4-BE49-F238E27FC236}">
                <a16:creationId xmlns="" xmlns:a16="http://schemas.microsoft.com/office/drawing/2014/main" id="{7DF90D02-C38A-4C8E-BE27-B09AFCC1C4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Текст 7">
            <a:extLst>
              <a:ext uri="{FF2B5EF4-FFF2-40B4-BE49-F238E27FC236}">
                <a16:creationId xmlns="" xmlns:a16="http://schemas.microsoft.com/office/drawing/2014/main" id="{FDC2D01E-6E23-46AF-88FD-5810F4C0FE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90025" y="1971675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8" name="Текст 7">
            <a:extLst>
              <a:ext uri="{FF2B5EF4-FFF2-40B4-BE49-F238E27FC236}">
                <a16:creationId xmlns="" xmlns:a16="http://schemas.microsoft.com/office/drawing/2014/main" id="{8CD2E874-F798-449B-AF52-6E519928659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3388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>
            <a:extLst>
              <a:ext uri="{FF2B5EF4-FFF2-40B4-BE49-F238E27FC236}">
                <a16:creationId xmlns="" xmlns:a16="http://schemas.microsoft.com/office/drawing/2014/main" id="{8D8FCC09-FB67-4021-814D-A90AB3AA44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787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0" name="Текст 7">
            <a:extLst>
              <a:ext uri="{FF2B5EF4-FFF2-40B4-BE49-F238E27FC236}">
                <a16:creationId xmlns="" xmlns:a16="http://schemas.microsoft.com/office/drawing/2014/main" id="{F12346B4-8A43-495A-AB40-34684AAD88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3950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1" name="Текст 7">
            <a:extLst>
              <a:ext uri="{FF2B5EF4-FFF2-40B4-BE49-F238E27FC236}">
                <a16:creationId xmlns="" xmlns:a16="http://schemas.microsoft.com/office/drawing/2014/main" id="{5159B785-97A0-4186-AABD-4FE1A5BA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90025" y="4189628"/>
            <a:ext cx="2665412" cy="184785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053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32E29B-7BB8-44DA-AA47-F32EE10A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E04EFD-558E-42EB-B3D8-20C5D2FB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Колонтитул раздела или подраздела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DE6370-7C3C-486D-986D-DC33B6879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09DE3508-AAB2-4123-AB8D-333ED8A7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8" y="1971675"/>
            <a:ext cx="5554662" cy="4452938"/>
          </a:xfrm>
        </p:spPr>
        <p:txBody>
          <a:bodyPr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E8D4A6F7-58EA-4D29-AE28-88336ABCCF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1" y="1971675"/>
            <a:ext cx="5554659" cy="4452938"/>
          </a:xfrm>
          <a:solidFill>
            <a:schemeClr val="bg2"/>
          </a:solid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5F56CF-2AEF-4193-83AF-48D8AA39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1107506"/>
            <a:ext cx="11325225" cy="6069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DEABFE4-ED0F-4CD1-9EC3-8D558C17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53" y="1975652"/>
            <a:ext cx="11320460" cy="27614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5DE65F-AEC4-42F8-AE14-6CFCF7F12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57438" y="431800"/>
            <a:ext cx="8439150" cy="324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/>
              <a:t>Колонтитул раздела или подраздела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8F2AC6-6672-44E2-A8A9-32EB81226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074" y="431801"/>
            <a:ext cx="744537" cy="32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0AA99AE-6A35-4C1E-8082-A4A87B5CA52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1CB045B0-C148-4BCB-A129-CADC19CDA1E7}"/>
              </a:ext>
            </a:extLst>
          </p:cNvPr>
          <p:cNvCxnSpPr/>
          <p:nvPr userDrawn="1"/>
        </p:nvCxnSpPr>
        <p:spPr>
          <a:xfrm>
            <a:off x="433388" y="866775"/>
            <a:ext cx="11325225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D8C4910-12A5-47A1-A219-F6CDF997B2AA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=""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33388" y="431800"/>
            <a:ext cx="1266826" cy="3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70" r:id="rId3"/>
    <p:sldLayoutId id="2147483661" r:id="rId4"/>
    <p:sldLayoutId id="2147483671" r:id="rId5"/>
    <p:sldLayoutId id="2147483672" r:id="rId6"/>
    <p:sldLayoutId id="2147483658" r:id="rId7"/>
    <p:sldLayoutId id="2147483657" r:id="rId8"/>
    <p:sldLayoutId id="2147483650" r:id="rId9"/>
    <p:sldLayoutId id="2147483753" r:id="rId10"/>
    <p:sldLayoutId id="2147483651" r:id="rId11"/>
    <p:sldLayoutId id="2147483652" r:id="rId12"/>
    <p:sldLayoutId id="2147483669" r:id="rId13"/>
    <p:sldLayoutId id="2147483678" r:id="rId14"/>
    <p:sldLayoutId id="2147483679" r:id="rId15"/>
    <p:sldLayoutId id="2147483653" r:id="rId16"/>
    <p:sldLayoutId id="2147483654" r:id="rId17"/>
    <p:sldLayoutId id="2147483655" r:id="rId18"/>
    <p:sldLayoutId id="2147483656" r:id="rId19"/>
    <p:sldLayoutId id="2147483668" r:id="rId20"/>
    <p:sldLayoutId id="2147483662" r:id="rId21"/>
    <p:sldLayoutId id="2147483673" r:id="rId22"/>
    <p:sldLayoutId id="2147483674" r:id="rId23"/>
    <p:sldLayoutId id="2147483663" r:id="rId24"/>
    <p:sldLayoutId id="2147483675" r:id="rId25"/>
    <p:sldLayoutId id="2147483676" r:id="rId26"/>
    <p:sldLayoutId id="2147483666" r:id="rId27"/>
    <p:sldLayoutId id="2147483667" r:id="rId28"/>
    <p:sldLayoutId id="2147483664" r:id="rId29"/>
    <p:sldLayoutId id="2147483665" r:id="rId30"/>
    <p:sldLayoutId id="2147483731" r:id="rId31"/>
    <p:sldLayoutId id="2147483749" r:id="rId32"/>
    <p:sldLayoutId id="2147483745" r:id="rId33"/>
    <p:sldLayoutId id="2147483743" r:id="rId34"/>
    <p:sldLayoutId id="2147483740" r:id="rId35"/>
    <p:sldLayoutId id="2147483747" r:id="rId36"/>
    <p:sldLayoutId id="2147483741" r:id="rId37"/>
    <p:sldLayoutId id="2147483738" r:id="rId38"/>
    <p:sldLayoutId id="2147483750" r:id="rId39"/>
    <p:sldLayoutId id="2147483735" r:id="rId40"/>
    <p:sldLayoutId id="2147483739" r:id="rId41"/>
    <p:sldLayoutId id="2147483744" r:id="rId42"/>
    <p:sldLayoutId id="2147483752" r:id="rId43"/>
    <p:sldLayoutId id="2147483748" r:id="rId44"/>
    <p:sldLayoutId id="2147483746" r:id="rId45"/>
    <p:sldLayoutId id="2147483737" r:id="rId46"/>
    <p:sldLayoutId id="2147483734" r:id="rId47"/>
    <p:sldLayoutId id="2147483742" r:id="rId48"/>
    <p:sldLayoutId id="2147483736" r:id="rId49"/>
    <p:sldLayoutId id="2147483751" r:id="rId5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7" userDrawn="1">
          <p15:clr>
            <a:srgbClr val="F26B43"/>
          </p15:clr>
        </p15:guide>
        <p15:guide id="2" pos="7407" userDrawn="1">
          <p15:clr>
            <a:srgbClr val="F26B43"/>
          </p15:clr>
        </p15:guide>
        <p15:guide id="3" pos="273" userDrawn="1">
          <p15:clr>
            <a:srgbClr val="F26B43"/>
          </p15:clr>
        </p15:guide>
        <p15:guide id="4" orient="horz" pos="272" userDrawn="1">
          <p15:clr>
            <a:srgbClr val="F26B43"/>
          </p15:clr>
        </p15:guide>
        <p15:guide id="5" pos="879" userDrawn="1">
          <p15:clr>
            <a:srgbClr val="F26B43"/>
          </p15:clr>
        </p15:guide>
        <p15:guide id="6" pos="741" userDrawn="1">
          <p15:clr>
            <a:srgbClr val="F26B43"/>
          </p15:clr>
        </p15:guide>
        <p15:guide id="7" pos="1368" userDrawn="1">
          <p15:clr>
            <a:srgbClr val="F26B43"/>
          </p15:clr>
        </p15:guide>
        <p15:guide id="8" pos="1485" userDrawn="1">
          <p15:clr>
            <a:srgbClr val="F26B43"/>
          </p15:clr>
        </p15:guide>
        <p15:guide id="9" pos="1952" userDrawn="1">
          <p15:clr>
            <a:srgbClr val="F26B43"/>
          </p15:clr>
        </p15:guide>
        <p15:guide id="10" pos="2090" userDrawn="1">
          <p15:clr>
            <a:srgbClr val="F26B43"/>
          </p15:clr>
        </p15:guide>
        <p15:guide id="11" pos="2547" userDrawn="1">
          <p15:clr>
            <a:srgbClr val="F26B43"/>
          </p15:clr>
        </p15:guide>
        <p15:guide id="12" pos="2696" userDrawn="1">
          <p15:clr>
            <a:srgbClr val="F26B43"/>
          </p15:clr>
        </p15:guide>
        <p15:guide id="13" pos="3165" userDrawn="1">
          <p15:clr>
            <a:srgbClr val="F26B43"/>
          </p15:clr>
        </p15:guide>
        <p15:guide id="14" pos="3300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3908" userDrawn="1">
          <p15:clr>
            <a:srgbClr val="F26B43"/>
          </p15:clr>
        </p15:guide>
        <p15:guide id="17" pos="4377" userDrawn="1">
          <p15:clr>
            <a:srgbClr val="F26B43"/>
          </p15:clr>
        </p15:guide>
        <p15:guide id="18" pos="4512" userDrawn="1">
          <p15:clr>
            <a:srgbClr val="F26B43"/>
          </p15:clr>
        </p15:guide>
        <p15:guide id="19" pos="4985" userDrawn="1">
          <p15:clr>
            <a:srgbClr val="F26B43"/>
          </p15:clr>
        </p15:guide>
        <p15:guide id="20" pos="5118" userDrawn="1">
          <p15:clr>
            <a:srgbClr val="F26B43"/>
          </p15:clr>
        </p15:guide>
        <p15:guide id="21" pos="5589" userDrawn="1">
          <p15:clr>
            <a:srgbClr val="F26B43"/>
          </p15:clr>
        </p15:guide>
        <p15:guide id="22" pos="5726" userDrawn="1">
          <p15:clr>
            <a:srgbClr val="F26B43"/>
          </p15:clr>
        </p15:guide>
        <p15:guide id="23" pos="6195" userDrawn="1">
          <p15:clr>
            <a:srgbClr val="F26B43"/>
          </p15:clr>
        </p15:guide>
        <p15:guide id="24" pos="6332" userDrawn="1">
          <p15:clr>
            <a:srgbClr val="F26B43"/>
          </p15:clr>
        </p15:guide>
        <p15:guide id="25" pos="6801" userDrawn="1">
          <p15:clr>
            <a:srgbClr val="F26B43"/>
          </p15:clr>
        </p15:guide>
        <p15:guide id="26" pos="6938" userDrawn="1">
          <p15:clr>
            <a:srgbClr val="F26B43"/>
          </p15:clr>
        </p15:guide>
        <p15:guide id="27" orient="horz" pos="2160" userDrawn="1">
          <p15:clr>
            <a:srgbClr val="F26B43"/>
          </p15:clr>
        </p15:guide>
        <p15:guide id="28" orient="horz" pos="696" userDrawn="1">
          <p15:clr>
            <a:srgbClr val="F26B43"/>
          </p15:clr>
        </p15:guide>
        <p15:guide id="29" orient="horz" pos="1242" userDrawn="1">
          <p15:clr>
            <a:srgbClr val="F26B43"/>
          </p15:clr>
        </p15:guide>
        <p15:guide id="30" orient="horz" pos="10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2188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851414"/>
            <a:ext cx="10866395" cy="88556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199" y="1736981"/>
            <a:ext cx="10866395" cy="471599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29515" y="838028"/>
            <a:ext cx="480540" cy="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810056" y="847553"/>
            <a:ext cx="2450756" cy="0"/>
          </a:xfrm>
          <a:prstGeom prst="line">
            <a:avLst/>
          </a:prstGeom>
          <a:ln w="285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3244850" y="838028"/>
            <a:ext cx="8459744" cy="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12800" y="307975"/>
            <a:ext cx="0" cy="539750"/>
          </a:xfrm>
          <a:prstGeom prst="line">
            <a:avLst/>
          </a:prstGeom>
          <a:ln w="3175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3257550" y="307975"/>
            <a:ext cx="0" cy="539750"/>
          </a:xfrm>
          <a:prstGeom prst="line">
            <a:avLst/>
          </a:prstGeom>
          <a:ln w="3175" cmpd="sng">
            <a:solidFill>
              <a:srgbClr val="8586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29959" y="344615"/>
            <a:ext cx="480238" cy="46985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2EC4EB27-9ADE-42C2-9A98-47F5822B2EE7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Picture 12" descr="CBRF-Logo_20mm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01"/>
          <a:stretch/>
        </p:blipFill>
        <p:spPr>
          <a:xfrm>
            <a:off x="333843" y="415927"/>
            <a:ext cx="400853" cy="3168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12801" y="577851"/>
            <a:ext cx="2432050" cy="26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90000"/>
              </a:lnSpc>
            </a:pPr>
            <a:endParaRPr lang="ru-RU" sz="20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6860" y="333451"/>
            <a:ext cx="2330537" cy="4154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ru-RU" sz="900" b="1" cap="all" dirty="0">
                <a:solidFill>
                  <a:srgbClr val="8064A2"/>
                </a:solidFill>
              </a:rPr>
              <a:t>Департамент кадровой политики и обеспечения работы с персоналом</a:t>
            </a:r>
            <a:endParaRPr lang="en-US" sz="900" b="1" cap="all" dirty="0">
              <a:solidFill>
                <a:srgbClr val="8064A2"/>
              </a:solidFill>
            </a:endParaRPr>
          </a:p>
        </p:txBody>
      </p:sp>
      <p:sp>
        <p:nvSpPr>
          <p:cNvPr id="17" name="Text Placeholder 8"/>
          <p:cNvSpPr txBox="1">
            <a:spLocks/>
          </p:cNvSpPr>
          <p:nvPr userDrawn="1"/>
        </p:nvSpPr>
        <p:spPr>
          <a:xfrm>
            <a:off x="931380" y="290517"/>
            <a:ext cx="2199087" cy="521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 cap="all" baseline="0">
                <a:solidFill>
                  <a:srgbClr val="8586C6"/>
                </a:solidFill>
                <a:latin typeface="+mn-lt"/>
                <a:ea typeface="+mn-ea"/>
                <a:cs typeface="+mn-cs"/>
              </a:defRPr>
            </a:lvl1pPr>
            <a:lvl2pPr marL="177800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268288" indent="-904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3571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446088" indent="-88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УНИВЕРСИТЕТ </a:t>
            </a:r>
            <a:br>
              <a:rPr lang="ru-RU" sz="800" dirty="0"/>
            </a:br>
            <a:r>
              <a:rPr lang="ru-RU" sz="800" dirty="0"/>
              <a:t>БАНКА РОССИИ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2192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88900" indent="-889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177800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268288" indent="-90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3571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446088" indent="-88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-30416" y="4869160"/>
            <a:ext cx="7272808" cy="108902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Онлайн-занятия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 финансовой грамотности для граждан старшего поколения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и соцработников КЦСОН</a:t>
            </a: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1"/>
          </p:nvPr>
        </p:nvSpPr>
        <p:spPr>
          <a:xfrm>
            <a:off x="204558" y="2636912"/>
            <a:ext cx="7272808" cy="49663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Финансовая грамотность </a:t>
            </a:r>
          </a:p>
          <a:p>
            <a:pPr algn="ctr"/>
            <a:r>
              <a:rPr lang="ru-RU" sz="3600" b="1" dirty="0">
                <a:solidFill>
                  <a:schemeClr val="tx1"/>
                </a:solidFill>
              </a:rPr>
              <a:t>для старшего возраста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(</a:t>
            </a:r>
            <a:r>
              <a:rPr lang="en-US" sz="2400" b="1" dirty="0">
                <a:solidFill>
                  <a:schemeClr val="tx1"/>
                </a:solidFill>
              </a:rPr>
              <a:t>PensionFG</a:t>
            </a:r>
            <a:r>
              <a:rPr lang="ru-RU" sz="2400" b="1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055" y="0"/>
            <a:ext cx="485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3275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kumimoji="1"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3ECCCD8-4FE6-42B2-9F7A-BCE4174B5CCD}" type="slidenum">
              <a:rPr kumimoji="0" lang="ru-RU" altLang="ru-RU" sz="1200" b="0" smtClean="0">
                <a:solidFill>
                  <a:srgbClr val="8A8A8D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kumimoji="0" lang="ru-RU" altLang="ru-RU" sz="1200" b="0" dirty="0">
              <a:solidFill>
                <a:srgbClr val="8A8A8D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4915" y="1052736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Банк России </a:t>
            </a:r>
            <a:r>
              <a:rPr lang="ru-RU" sz="2000" dirty="0"/>
              <a:t>осуществляет деятельность по повышению финансовой грамотности населения, в том числе граждан старшего </a:t>
            </a:r>
            <a:r>
              <a:rPr lang="ru-RU" sz="2000" dirty="0" smtClean="0"/>
              <a:t>поколения, </a:t>
            </a:r>
            <a:r>
              <a:rPr lang="ru-RU" sz="2000" dirty="0"/>
              <a:t>чтобы </a:t>
            </a:r>
            <a:r>
              <a:rPr lang="ru-RU" sz="2000" dirty="0" smtClean="0"/>
              <a:t>люди могли </a:t>
            </a:r>
            <a:r>
              <a:rPr lang="ru-RU" sz="2000" dirty="0"/>
              <a:t>свободнее ориентироваться в мире финансов и выбирать именно те услуги, которые им </a:t>
            </a:r>
            <a:r>
              <a:rPr lang="ru-RU" sz="2000" dirty="0" smtClean="0"/>
              <a:t>нужны.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Актуальность </a:t>
            </a:r>
            <a:r>
              <a:rPr lang="ru-RU" sz="2000" dirty="0" smtClean="0"/>
              <a:t>финансового просвещения </a:t>
            </a:r>
            <a:r>
              <a:rPr lang="ru-RU" sz="2000" dirty="0"/>
              <a:t>для граждан старшего поколения: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недостаток финансовых знаний и </a:t>
            </a:r>
            <a:r>
              <a:rPr lang="ru-RU" sz="2000" dirty="0"/>
              <a:t>практических навыков, необходимых </a:t>
            </a:r>
            <a:r>
              <a:rPr lang="ru-RU" sz="2000" dirty="0" smtClean="0"/>
              <a:t>для принятия </a:t>
            </a:r>
            <a:r>
              <a:rPr lang="ru-RU" sz="2000" dirty="0"/>
              <a:t>успешных и ответственных решений на финансовом рынке;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большое количество </a:t>
            </a:r>
            <a:r>
              <a:rPr lang="ru-RU" sz="2000" dirty="0"/>
              <a:t>современных финансовых услуг и трудных для </a:t>
            </a:r>
            <a:r>
              <a:rPr lang="ru-RU" sz="2000" dirty="0" smtClean="0"/>
              <a:t>понимания инструментов, в которых старшее поколение не успевает разобраться;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низкая информированность о </a:t>
            </a:r>
            <a:r>
              <a:rPr lang="ru-RU" sz="2000" dirty="0"/>
              <a:t>защите прав потребителей </a:t>
            </a:r>
            <a:r>
              <a:rPr lang="ru-RU" sz="2000" dirty="0" smtClean="0"/>
              <a:t>и недостаточный </a:t>
            </a:r>
            <a:r>
              <a:rPr lang="ru-RU" sz="2000" dirty="0"/>
              <a:t>уровень финансовой дисциплины при использовании различных финансовых </a:t>
            </a:r>
            <a:r>
              <a:rPr lang="ru-RU" sz="2000" dirty="0" smtClean="0"/>
              <a:t>услуг.</a:t>
            </a:r>
            <a:endParaRPr lang="ru-RU" sz="2000" dirty="0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</p:spTree>
    <p:extLst>
      <p:ext uri="{BB962C8B-B14F-4D97-AF65-F5344CB8AC3E}">
        <p14:creationId xmlns:p14="http://schemas.microsoft.com/office/powerpoint/2010/main" val="235534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87838" y="2852936"/>
            <a:ext cx="71041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000" b="1" dirty="0">
                <a:solidFill>
                  <a:srgbClr val="FFB224"/>
                </a:solidFill>
              </a:rPr>
              <a:t>ЦЕЛЬ ЗАНЯТИЙ </a:t>
            </a:r>
            <a:r>
              <a:rPr lang="ru-RU" sz="2000" dirty="0"/>
              <a:t>-</a:t>
            </a:r>
            <a:r>
              <a:rPr lang="ru-RU" sz="2000" dirty="0">
                <a:solidFill>
                  <a:srgbClr val="FFB224"/>
                </a:solidFill>
              </a:rPr>
              <a:t> </a:t>
            </a:r>
            <a:r>
              <a:rPr lang="ru-RU" sz="2000" dirty="0"/>
              <a:t>повышение уровня финансовой грамотности у граждан старшего поколения</a:t>
            </a:r>
            <a:r>
              <a:rPr lang="ru-RU" sz="2000" dirty="0" smtClean="0"/>
              <a:t>.</a:t>
            </a:r>
            <a:endParaRPr lang="ru-RU" sz="2000" dirty="0"/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Формирование основных принципов и правил принятия решений по использованию финансовых продуктов и услуг. </a:t>
            </a:r>
          </a:p>
          <a:p>
            <a:pPr marL="342900" lvl="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Понимание основ управления личным бюджетом.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Осознание финансовой ответственности за принимаемые решения и степени их влияния на уровень личного благосостояния</a:t>
            </a:r>
            <a:r>
              <a:rPr lang="ru-RU" sz="2000" dirty="0" smtClean="0"/>
              <a:t>.</a:t>
            </a:r>
          </a:p>
          <a:p>
            <a:pPr marL="342900" indent="-342900">
              <a:spcBef>
                <a:spcPts val="6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Знакомство с современными финансовыми технологиями.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5150"/>
          <a:stretch/>
        </p:blipFill>
        <p:spPr>
          <a:xfrm>
            <a:off x="0" y="0"/>
            <a:ext cx="489585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99856" y="0"/>
            <a:ext cx="95994" cy="685800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ижний колонтитул 2"/>
          <p:cNvSpPr txBox="1">
            <a:spLocks/>
          </p:cNvSpPr>
          <p:nvPr/>
        </p:nvSpPr>
        <p:spPr>
          <a:xfrm>
            <a:off x="5124915" y="269799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9567" y="984110"/>
            <a:ext cx="76430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000" b="1" dirty="0" smtClean="0">
                <a:solidFill>
                  <a:srgbClr val="FFB224"/>
                </a:solidFill>
              </a:rPr>
              <a:t>ОПИСАНИЕ ПРОЕКТА</a:t>
            </a:r>
            <a:endParaRPr lang="ru-RU" sz="2000" b="1" dirty="0">
              <a:solidFill>
                <a:srgbClr val="FFB224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24915" y="1340616"/>
            <a:ext cx="7186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/>
              <a:t>Банк </a:t>
            </a:r>
            <a:r>
              <a:rPr lang="ru-RU" sz="2000" dirty="0"/>
              <a:t>России проводит </a:t>
            </a:r>
            <a:r>
              <a:rPr lang="ru-RU" sz="2000" b="1" dirty="0" smtClean="0"/>
              <a:t>бесплатные</a:t>
            </a:r>
            <a:r>
              <a:rPr lang="ru-RU" sz="2000" dirty="0" smtClean="0"/>
              <a:t> онлайн-занятия по финансовой грамотности для пенсионеров </a:t>
            </a:r>
            <a:r>
              <a:rPr lang="ru-RU" sz="2000" dirty="0"/>
              <a:t>и </a:t>
            </a:r>
            <a:r>
              <a:rPr lang="ru-RU" sz="2000" dirty="0" smtClean="0"/>
              <a:t>социальных работников  </a:t>
            </a:r>
            <a:r>
              <a:rPr lang="ru-RU" sz="2000" b="1" dirty="0"/>
              <a:t>Комплексных </a:t>
            </a:r>
            <a:r>
              <a:rPr lang="ru-RU" sz="2000" b="1" dirty="0" smtClean="0"/>
              <a:t>центров социального </a:t>
            </a:r>
            <a:r>
              <a:rPr lang="ru-RU" sz="2000" b="1" dirty="0"/>
              <a:t>обслуживания населения (КЦСОН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4162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15880" y="-17738"/>
            <a:ext cx="6143852" cy="6858000"/>
          </a:xfrm>
          <a:prstGeom prst="rect">
            <a:avLst/>
          </a:prstGeom>
        </p:spPr>
      </p:pic>
      <p:sp>
        <p:nvSpPr>
          <p:cNvPr id="7" name="Нижний колонтитул 2"/>
          <p:cNvSpPr txBox="1">
            <a:spLocks/>
          </p:cNvSpPr>
          <p:nvPr/>
        </p:nvSpPr>
        <p:spPr>
          <a:xfrm>
            <a:off x="1919536" y="368695"/>
            <a:ext cx="5852716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</a:t>
            </a:r>
            <a:br>
              <a:rPr lang="ru-RU" sz="1200" dirty="0">
                <a:solidFill>
                  <a:schemeClr val="tx2"/>
                </a:solidFill>
              </a:rPr>
            </a:br>
            <a:r>
              <a:rPr lang="ru-RU" sz="1200" dirty="0">
                <a:solidFill>
                  <a:schemeClr val="tx2"/>
                </a:solidFill>
              </a:rPr>
              <a:t>для пенсионеров и соцработников КЦСОН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352" y="1268760"/>
            <a:ext cx="501588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ФОРМАТ </a:t>
            </a:r>
            <a:r>
              <a:rPr lang="ru-RU" sz="2400" b="1" dirty="0" smtClean="0">
                <a:solidFill>
                  <a:srgbClr val="FFB224"/>
                </a:solidFill>
              </a:rPr>
              <a:t>ЗАНЯТИЙ</a:t>
            </a:r>
            <a:endParaRPr lang="ru-RU" sz="1200" b="1" dirty="0">
              <a:solidFill>
                <a:srgbClr val="FFB224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Лектор выступает «онлайн», занятия проходят в режиме «телемоста». </a:t>
            </a:r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 одном эфире участвуют до </a:t>
            </a:r>
            <a:r>
              <a:rPr lang="ru-RU" sz="2400" dirty="0" smtClean="0"/>
              <a:t>10 КЦСОН. </a:t>
            </a:r>
            <a:endParaRPr lang="ru-RU" sz="2400" dirty="0"/>
          </a:p>
          <a:p>
            <a:pPr marL="342900" indent="-342900"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Участники могут подключать камеру и микрофон, видят на экране все группы участников, могут задавать вопросы лектору в прямом эфире.</a:t>
            </a:r>
          </a:p>
        </p:txBody>
      </p:sp>
    </p:spTree>
    <p:extLst>
      <p:ext uri="{BB962C8B-B14F-4D97-AF65-F5344CB8AC3E}">
        <p14:creationId xmlns:p14="http://schemas.microsoft.com/office/powerpoint/2010/main" val="41641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935759" y="332656"/>
            <a:ext cx="7822851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5"/>
            <a:ext cx="438028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423293"/>
            <a:ext cx="1296143" cy="3240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18784" y="1248747"/>
            <a:ext cx="6912768" cy="48115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rgbClr val="FFB224"/>
                </a:solidFill>
              </a:rPr>
              <a:t>ПРЕИМУЩЕСТВА ОНЛАЙН-ЗАНЯТИЙ: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Достоверная и актуальная информация от Банка России.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Взаимодействие с лектором в режиме реального времени.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КЦСОН могут выбрать удобную дату и время занятия из расписания. </a:t>
            </a:r>
          </a:p>
          <a:p>
            <a:pPr marL="342900" lvl="0" indent="-342900">
              <a:spcBef>
                <a:spcPts val="2000"/>
              </a:spcBef>
              <a:buClr>
                <a:srgbClr val="FFB224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Занятия доступны для любых, даже удаленных КЦСОН, в которых имеется подключение к сети Интернет.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1691" y="980728"/>
            <a:ext cx="34563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ТЕМЫ ЗАНЯТИЙ: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Экономия для жизни.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Банковские услуги. Выбираем банк в помощники.</a:t>
            </a:r>
          </a:p>
          <a:p>
            <a:pPr marL="342900" lvl="0" indent="-342900">
              <a:spcBef>
                <a:spcPts val="20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Финансовое мошенничество. Защити себя и свою семью.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5012825"/>
            <a:ext cx="540000" cy="5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3814378"/>
            <a:ext cx="540000" cy="5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0" y="1888535"/>
            <a:ext cx="540000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88" y="2929561"/>
            <a:ext cx="540000" cy="4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9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2357438" y="332656"/>
            <a:ext cx="8439150" cy="324001"/>
          </a:xfrm>
        </p:spPr>
        <p:txBody>
          <a:bodyPr/>
          <a:lstStyle/>
          <a:p>
            <a:r>
              <a:rPr lang="en-US" b="1" dirty="0"/>
              <a:t>PensionFG</a:t>
            </a:r>
            <a:r>
              <a:rPr lang="ru-RU" dirty="0"/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A99AE-6A35-4C1E-8082-A4A87B5CA521}" type="slidenum">
              <a:rPr lang="ru-RU" smtClean="0"/>
              <a:t>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5409220"/>
            <a:ext cx="12192000" cy="1448780"/>
          </a:xfrm>
          <a:prstGeom prst="rect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5472311" y="4941168"/>
            <a:ext cx="1152128" cy="792088"/>
          </a:xfrm>
          <a:prstGeom prst="triangle">
            <a:avLst/>
          </a:prstGeom>
          <a:solidFill>
            <a:srgbClr val="FFB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3352" y="5653697"/>
            <a:ext cx="11593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Принять участие в онлайн-занятиях могут </a:t>
            </a:r>
            <a:r>
              <a:rPr lang="ru-RU" sz="2000" dirty="0" smtClean="0"/>
              <a:t>КЦСОН, </a:t>
            </a:r>
            <a:r>
              <a:rPr lang="ru-RU" sz="2000" dirty="0"/>
              <a:t>имеющие доступ в Интернет, компьютер, устройство для вывода изображения на экран </a:t>
            </a:r>
            <a:br>
              <a:rPr lang="ru-RU" sz="2000" dirty="0"/>
            </a:br>
            <a:r>
              <a:rPr lang="ru-RU" sz="2000" dirty="0"/>
              <a:t>(проектор, интерактивная доска и т.п.) и звука.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33386" y="1043744"/>
            <a:ext cx="11325225" cy="606994"/>
          </a:xfrm>
        </p:spPr>
        <p:txBody>
          <a:bodyPr/>
          <a:lstStyle/>
          <a:p>
            <a:r>
              <a:rPr lang="ru-RU" sz="2400" b="1" dirty="0">
                <a:solidFill>
                  <a:srgbClr val="FFB224"/>
                </a:solidFill>
              </a:rPr>
              <a:t>КАК ПРИНЯТЬ УЧАСТИЕ?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201754" y="3313396"/>
            <a:ext cx="3703956" cy="10625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Выбрать: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1) тему занятия,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2) дату и время,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3) пройти регистрацию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на сайте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200" b="1" dirty="0">
                <a:solidFill>
                  <a:srgbClr val="FF9933"/>
                </a:solidFill>
              </a:rPr>
              <a:t>http://</a:t>
            </a:r>
            <a:r>
              <a:rPr lang="en-US" sz="2200" b="1" dirty="0">
                <a:solidFill>
                  <a:srgbClr val="FF9933"/>
                </a:solidFill>
              </a:rPr>
              <a:t>pensionfg</a:t>
            </a:r>
            <a:r>
              <a:rPr lang="ru-RU" sz="2200" b="1" dirty="0">
                <a:solidFill>
                  <a:srgbClr val="FF9933"/>
                </a:solidFill>
              </a:rPr>
              <a:t>.</a:t>
            </a:r>
            <a:r>
              <a:rPr lang="ru-RU" sz="2200" b="1" dirty="0" err="1">
                <a:solidFill>
                  <a:srgbClr val="FF9933"/>
                </a:solidFill>
              </a:rPr>
              <a:t>ru</a:t>
            </a:r>
            <a:endParaRPr lang="ru-RU" sz="2200" b="1" dirty="0">
              <a:solidFill>
                <a:srgbClr val="FF9933"/>
              </a:solidFill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3459044" y="3429002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Организовать группу слушателей в КСЦОН и принять участие в </a:t>
            </a:r>
            <a:r>
              <a:rPr lang="ru-RU" sz="2000" dirty="0" smtClean="0"/>
              <a:t>занятии</a:t>
            </a:r>
            <a:endParaRPr lang="ru-RU" sz="2000" dirty="0"/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6365346" y="3429001"/>
            <a:ext cx="2724679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Отправить организаторам заполненную форму </a:t>
            </a:r>
            <a:r>
              <a:rPr lang="ru-RU" sz="2000" dirty="0" smtClean="0"/>
              <a:t>отзыва</a:t>
            </a:r>
            <a:endParaRPr lang="ru-RU" sz="2000" b="1" dirty="0">
              <a:solidFill>
                <a:srgbClr val="E8378B"/>
              </a:solidFill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058546A0-F491-4C9C-8263-56D8A029280B}"/>
              </a:ext>
            </a:extLst>
          </p:cNvPr>
          <p:cNvSpPr txBox="1">
            <a:spLocks/>
          </p:cNvSpPr>
          <p:nvPr/>
        </p:nvSpPr>
        <p:spPr>
          <a:xfrm>
            <a:off x="9328681" y="3429000"/>
            <a:ext cx="2599968" cy="10625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После обработки отзыва </a:t>
            </a:r>
            <a:r>
              <a:rPr lang="ru-RU" sz="2000" dirty="0" smtClean="0"/>
              <a:t>КСЦОН </a:t>
            </a:r>
            <a:r>
              <a:rPr lang="ru-RU" sz="2000" dirty="0"/>
              <a:t>получают сертификат </a:t>
            </a:r>
            <a:endParaRPr lang="ru-RU" sz="2000" b="1" dirty="0">
              <a:solidFill>
                <a:srgbClr val="E8378B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63657"/>
            <a:ext cx="1440000" cy="14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710" y="1763657"/>
            <a:ext cx="1440000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56" y="1772976"/>
            <a:ext cx="1440000" cy="14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763657"/>
            <a:ext cx="1440000" cy="144000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>
            <a:off x="2357438" y="2483657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546246" y="2492976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473596" y="2481083"/>
            <a:ext cx="1296144" cy="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6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4EB27-9ADE-42C2-9A98-47F5822B2EE7}" type="slidenum">
              <a:rPr lang="ru-RU" b="0" smtClean="0">
                <a:solidFill>
                  <a:schemeClr val="tx2"/>
                </a:solidFill>
              </a:rPr>
              <a:pPr/>
              <a:t>7</a:t>
            </a:fld>
            <a:endParaRPr lang="ru-RU" b="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001" y="2435591"/>
            <a:ext cx="340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</a:rPr>
              <a:t>При наличии вопросов обращайтесь к нам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</a:rPr>
              <a:t>e-</a:t>
            </a:r>
            <a:r>
              <a:rPr lang="ru-RU" sz="2500" dirty="0" err="1">
                <a:solidFill>
                  <a:schemeClr val="bg1"/>
                </a:solidFill>
              </a:rPr>
              <a:t>mail</a:t>
            </a:r>
            <a:r>
              <a:rPr lang="ru-RU" sz="2500" dirty="0">
                <a:solidFill>
                  <a:schemeClr val="bg1"/>
                </a:solidFill>
              </a:rPr>
              <a:t>: </a:t>
            </a:r>
            <a:r>
              <a:rPr lang="en-US" sz="2500" b="1" dirty="0" err="1">
                <a:solidFill>
                  <a:schemeClr val="bg1"/>
                </a:solidFill>
              </a:rPr>
              <a:t>helpfg</a:t>
            </a:r>
            <a:r>
              <a:rPr lang="ru-RU" sz="2500" b="1" dirty="0">
                <a:solidFill>
                  <a:schemeClr val="bg1"/>
                </a:solidFill>
              </a:rPr>
              <a:t>@cbr.ru</a:t>
            </a:r>
          </a:p>
        </p:txBody>
      </p:sp>
      <p:sp>
        <p:nvSpPr>
          <p:cNvPr id="12" name="Нижний колонтитул 20">
            <a:extLst>
              <a:ext uri="{FF2B5EF4-FFF2-40B4-BE49-F238E27FC236}">
                <a16:creationId xmlns="" xmlns:a16="http://schemas.microsoft.com/office/drawing/2014/main" id="{A3321FDC-0876-4EDD-A931-D3C6360F1A5C}"/>
              </a:ext>
            </a:extLst>
          </p:cNvPr>
          <p:cNvSpPr txBox="1">
            <a:spLocks/>
          </p:cNvSpPr>
          <p:nvPr/>
        </p:nvSpPr>
        <p:spPr>
          <a:xfrm>
            <a:off x="3791744" y="353534"/>
            <a:ext cx="7632848" cy="3240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tx2"/>
                </a:solidFill>
              </a:rPr>
              <a:t>PensionFG</a:t>
            </a:r>
            <a:r>
              <a:rPr lang="ru-RU" sz="1200" dirty="0">
                <a:solidFill>
                  <a:schemeClr val="tx2"/>
                </a:solidFill>
              </a:rPr>
              <a:t> – онлайн-занятия по финансовой грамотности для пенсионеров и соцработников КЦСОН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1864" y="2358647"/>
            <a:ext cx="617220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Регистрация и расписание </a:t>
            </a:r>
            <a:r>
              <a:rPr lang="ru-RU" sz="3000" dirty="0"/>
              <a:t/>
            </a:r>
            <a:br>
              <a:rPr lang="ru-RU" sz="3000" dirty="0"/>
            </a:br>
            <a:r>
              <a:rPr lang="ru-RU" sz="3000" dirty="0"/>
              <a:t>онлайн-занятий на сайте </a:t>
            </a:r>
            <a:r>
              <a:rPr lang="ru-RU" sz="5000" b="1" dirty="0">
                <a:solidFill>
                  <a:srgbClr val="FF9933"/>
                </a:solidFill>
              </a:rPr>
              <a:t>http://</a:t>
            </a:r>
            <a:r>
              <a:rPr lang="en-US" sz="5000" b="1" dirty="0">
                <a:solidFill>
                  <a:srgbClr val="FF9933"/>
                </a:solidFill>
              </a:rPr>
              <a:t>pensionfg</a:t>
            </a:r>
            <a:r>
              <a:rPr lang="ru-RU" sz="5000" b="1" dirty="0">
                <a:solidFill>
                  <a:srgbClr val="FF9933"/>
                </a:solidFill>
              </a:rPr>
              <a:t>.</a:t>
            </a:r>
            <a:r>
              <a:rPr lang="ru-RU" sz="5000" b="1" dirty="0" err="1">
                <a:solidFill>
                  <a:srgbClr val="FF9933"/>
                </a:solidFill>
              </a:rPr>
              <a:t>ru</a:t>
            </a:r>
            <a:endParaRPr lang="ru-RU" sz="30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98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888A8D"/>
      </a:dk2>
      <a:lt2>
        <a:srgbClr val="C4C4C6"/>
      </a:lt2>
      <a:accent1>
        <a:srgbClr val="0082BB"/>
      </a:accent1>
      <a:accent2>
        <a:srgbClr val="00BCE7"/>
      </a:accent2>
      <a:accent3>
        <a:srgbClr val="FAA61A"/>
      </a:accent3>
      <a:accent4>
        <a:srgbClr val="FFD485"/>
      </a:accent4>
      <a:accent5>
        <a:srgbClr val="ED1B34"/>
      </a:accent5>
      <a:accent6>
        <a:srgbClr val="F2665E"/>
      </a:accent6>
      <a:hlink>
        <a:srgbClr val="0082BB"/>
      </a:hlink>
      <a:folHlink>
        <a:srgbClr val="FAA61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BRF Lavender ENG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lnSpc>
            <a:spcPct val="90000"/>
          </a:lnSpc>
          <a:defRPr sz="2000" cap="none" baseline="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53CCCCADF644845B44679F97B4379F0" ma:contentTypeVersion="0" ma:contentTypeDescription="Создание документа." ma:contentTypeScope="" ma:versionID="ef47a5b501aada306549bc583c7466f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9CCFE2-ACFF-4CFC-AF6B-08A6EBE99996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23B325-0B0D-4C05-9884-135B958DE8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2F2C4B-7588-4E2D-BE12-CB9236ACE0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13385</TotalTime>
  <Words>442</Words>
  <Application>Microsoft Office PowerPoint</Application>
  <PresentationFormat>Широкоэкранный</PresentationFormat>
  <Paragraphs>63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Тема Office</vt:lpstr>
      <vt:lpstr>CBRF Lavender ENG</vt:lpstr>
      <vt:lpstr>1_CBRF Lavender ENG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ПРИНЯТЬ УЧАСТИЕ?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brodik</dc:creator>
  <cp:lastModifiedBy>В.А.</cp:lastModifiedBy>
  <cp:revision>488</cp:revision>
  <cp:lastPrinted>2020-01-29T11:04:33Z</cp:lastPrinted>
  <dcterms:created xsi:type="dcterms:W3CDTF">2018-11-05T17:34:13Z</dcterms:created>
  <dcterms:modified xsi:type="dcterms:W3CDTF">2020-05-26T08:47:34Z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0x010100653CCCCADF644845B44679F97B4379F0</vt:lpwstr>
  </property>
</Properties>
</file>