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30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 autoAdjust="0"/>
  </p:normalViewPr>
  <p:slideViewPr>
    <p:cSldViewPr snapToGrid="0">
      <p:cViewPr varScale="1">
        <p:scale>
          <a:sx n="60" d="100"/>
          <a:sy n="60" d="100"/>
        </p:scale>
        <p:origin x="78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r="3606"/>
          <a:stretch/>
        </p:blipFill>
        <p:spPr>
          <a:xfrm>
            <a:off x="6104467" y="-1"/>
            <a:ext cx="6087534" cy="6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30266" y="392750"/>
            <a:ext cx="9219111" cy="4691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Финансовая грамотность  для </a:t>
            </a:r>
            <a:r>
              <a:rPr lang="ru-RU" sz="2000" b="1" dirty="0">
                <a:solidFill>
                  <a:schemeClr val="accent1"/>
                </a:solidFill>
              </a:rPr>
              <a:t>старшего </a:t>
            </a:r>
            <a:r>
              <a:rPr lang="ru-RU" sz="2000" b="1" dirty="0" smtClean="0">
                <a:solidFill>
                  <a:schemeClr val="accent1"/>
                </a:solidFill>
              </a:rPr>
              <a:t>возраста (PensionFG</a:t>
            </a:r>
            <a:r>
              <a:rPr lang="ru-RU" sz="2000" b="1" dirty="0">
                <a:solidFill>
                  <a:schemeClr val="accent1"/>
                </a:solidFill>
              </a:rPr>
              <a:t>)</a:t>
            </a:r>
          </a:p>
          <a:p>
            <a:pPr algn="ctr">
              <a:lnSpc>
                <a:spcPct val="100000"/>
              </a:lnSpc>
            </a:pP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925" y="927940"/>
            <a:ext cx="9722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accent3"/>
              </a:buClr>
            </a:pPr>
            <a:r>
              <a:rPr lang="ru-RU" sz="1500" dirty="0"/>
              <a:t>Банк России проводит бесплатные онлайн-занятия по финансовой грамотности для пенсионеров и социальных работников  Комплексных центров социального обслуживания населения (КЦСОН).</a:t>
            </a:r>
          </a:p>
          <a:p>
            <a:pPr lvl="0" algn="ctr">
              <a:buClr>
                <a:schemeClr val="accent3"/>
              </a:buClr>
            </a:pP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4806" y="4407153"/>
            <a:ext cx="5772676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00"/>
              </a:spcBef>
            </a:pPr>
            <a:endParaRPr lang="ru-RU" sz="1400" b="1" dirty="0" smtClean="0">
              <a:solidFill>
                <a:schemeClr val="accent1"/>
              </a:solidFill>
            </a:endParaRPr>
          </a:p>
          <a:p>
            <a:pPr marL="285750" lvl="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Достоверная </a:t>
            </a:r>
            <a:r>
              <a:rPr lang="ru-RU" sz="1400" dirty="0"/>
              <a:t>и актуальная информация от Банка </a:t>
            </a:r>
            <a:r>
              <a:rPr lang="ru-RU" sz="1400" dirty="0" smtClean="0"/>
              <a:t>России;</a:t>
            </a:r>
            <a:endParaRPr lang="ru-RU" sz="1400" dirty="0"/>
          </a:p>
          <a:p>
            <a:pPr marL="285750" lvl="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Взаимодействие с лектором в режиме реального времени;</a:t>
            </a:r>
          </a:p>
          <a:p>
            <a:pPr marL="285750" lvl="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КЦСОН могут выбрать удобную дату и время занятия из расписания;</a:t>
            </a:r>
          </a:p>
          <a:p>
            <a:pPr marL="285750" lvl="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Занятия доступны для любых, даже удаленных КЦСОН, в которых имеется подключение к сети Интернет.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0105" y="2075191"/>
            <a:ext cx="564737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endParaRPr lang="ru-RU" sz="1400" b="1" dirty="0">
              <a:solidFill>
                <a:schemeClr val="accent1"/>
              </a:solidFill>
            </a:endParaRPr>
          </a:p>
          <a:p>
            <a:pPr marL="342900" lvl="0" indent="-34290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Формирование основных принципов и правил принятия решений по использованию финансовых продуктов и услуг;</a:t>
            </a:r>
            <a:endParaRPr lang="ru-RU" sz="1400" dirty="0"/>
          </a:p>
          <a:p>
            <a:pPr marL="342900" lvl="0" indent="-34290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Понимание основ управления личным бюджетом;</a:t>
            </a:r>
            <a:endParaRPr lang="ru-RU" sz="1400" dirty="0"/>
          </a:p>
          <a:p>
            <a:pPr marL="342900" lvl="0" indent="-34290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Осознание финансовой ответственности за принимаемые решения и степени их влияния на уровень личного благосостояния;</a:t>
            </a:r>
          </a:p>
          <a:p>
            <a:pPr marL="342900" lvl="0" indent="-34290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Знакомство с современными финансовыми технологиями.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86409" y="2174585"/>
            <a:ext cx="5616624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Лектор выступает «</a:t>
            </a:r>
            <a:r>
              <a:rPr lang="ru-RU" sz="1400" dirty="0" err="1" smtClean="0"/>
              <a:t>онлайн</a:t>
            </a:r>
            <a:r>
              <a:rPr lang="ru-RU" sz="1400" dirty="0" smtClean="0"/>
              <a:t>», занятия проходят в режиме «телемоста»;</a:t>
            </a:r>
          </a:p>
          <a:p>
            <a:pPr marL="28575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В одном эфире участвуют до 10 КЦСОН;</a:t>
            </a:r>
          </a:p>
          <a:p>
            <a:pPr marL="285750" indent="-285750"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/>
              <a:t>Участники могут подключать камеру и микрофон, видят на экране все группы участников, могут задавать вопросы лектору в прямом эфире.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466" y="4795613"/>
            <a:ext cx="540000" cy="54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546" y="4795613"/>
            <a:ext cx="540000" cy="5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57" y="4813049"/>
            <a:ext cx="540000" cy="5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41" y="4813049"/>
            <a:ext cx="540000" cy="540000"/>
          </a:xfrm>
          <a:prstGeom prst="rect">
            <a:avLst/>
          </a:prstGeom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6218185" y="5443962"/>
            <a:ext cx="1553214" cy="10625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Выбрать: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1) тему занятия,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2) дату и время,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3) пройти регистрацию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на сайте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/>
              <a:t>http://pensionfg.ru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7834790" y="5455008"/>
            <a:ext cx="1193800" cy="106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Организовать группу </a:t>
            </a:r>
            <a:r>
              <a:rPr lang="ru-RU" sz="1000" dirty="0" smtClean="0"/>
              <a:t>слушателей в </a:t>
            </a:r>
            <a:r>
              <a:rPr lang="ru-RU" sz="1000" dirty="0"/>
              <a:t>КСЦОН и принять участие в занятии</a:t>
            </a:r>
            <a:endParaRPr lang="ru-RU" sz="1000" b="1" dirty="0">
              <a:solidFill>
                <a:srgbClr val="E8378B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1000" b="1" dirty="0">
              <a:solidFill>
                <a:srgbClr val="E8378B"/>
              </a:solidFill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9149360" y="5455009"/>
            <a:ext cx="1193800" cy="106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Отправить организаторам заполненную форму </a:t>
            </a:r>
            <a:r>
              <a:rPr lang="ru-RU" sz="1000" dirty="0" smtClean="0"/>
              <a:t>отзыва</a:t>
            </a:r>
            <a:endParaRPr lang="ru-RU" sz="1000" b="1" dirty="0">
              <a:solidFill>
                <a:srgbClr val="E8378B"/>
              </a:solidFill>
            </a:endParaRP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058546A0-F491-4C9C-8263-56D8A029280B}"/>
              </a:ext>
            </a:extLst>
          </p:cNvPr>
          <p:cNvSpPr txBox="1">
            <a:spLocks/>
          </p:cNvSpPr>
          <p:nvPr/>
        </p:nvSpPr>
        <p:spPr>
          <a:xfrm>
            <a:off x="10463930" y="5455009"/>
            <a:ext cx="1193800" cy="10625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000" dirty="0"/>
              <a:t>После обработки отзыва </a:t>
            </a:r>
            <a:r>
              <a:rPr lang="ru-RU" sz="1000" dirty="0" smtClean="0"/>
              <a:t>КСЦОН </a:t>
            </a:r>
            <a:r>
              <a:rPr lang="ru-RU" sz="1000" dirty="0"/>
              <a:t>получают сертификат </a:t>
            </a:r>
            <a:endParaRPr lang="ru-RU" sz="1000" b="1" dirty="0">
              <a:solidFill>
                <a:srgbClr val="E8378B"/>
              </a:solidFill>
            </a:endParaRPr>
          </a:p>
        </p:txBody>
      </p:sp>
      <p:sp>
        <p:nvSpPr>
          <p:cNvPr id="26" name="Прямоугольник 5"/>
          <p:cNvSpPr>
            <a:spLocks noChangeArrowheads="1"/>
          </p:cNvSpPr>
          <p:nvPr/>
        </p:nvSpPr>
        <p:spPr bwMode="auto">
          <a:xfrm>
            <a:off x="6400785" y="3873800"/>
            <a:ext cx="3148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500"/>
              </a:spcBef>
              <a:defRPr/>
            </a:pPr>
            <a:r>
              <a:rPr lang="ru-RU" altLang="ru-RU" sz="1400" b="1" dirty="0" smtClean="0">
                <a:solidFill>
                  <a:schemeClr val="accent1"/>
                </a:solidFill>
                <a:latin typeface="+mn-lt"/>
              </a:rPr>
              <a:t>КАК ПРИНЯТЬ УЧАСТИЕ?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239822" y="5083049"/>
            <a:ext cx="531577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779903" y="5083049"/>
            <a:ext cx="531577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124786" y="5083049"/>
            <a:ext cx="531577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00352" y="4210081"/>
            <a:ext cx="565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Принять участие в онлайн-занятиях могут все КЦСОН, имеющие доступ в Интернет, компьютер, устройство для вывода изображения на экран </a:t>
            </a:r>
            <a:r>
              <a:rPr lang="ru-RU" sz="1000" dirty="0" smtClean="0"/>
              <a:t>(телевизор, проектор </a:t>
            </a:r>
            <a:r>
              <a:rPr lang="ru-RU" sz="1000" dirty="0" smtClean="0"/>
              <a:t>и т.п.) и звука.</a:t>
            </a:r>
          </a:p>
          <a:p>
            <a:endParaRPr lang="ru-RU" sz="1000" dirty="0"/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222048" y="4304873"/>
            <a:ext cx="57603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ts val="500"/>
              </a:spcBef>
            </a:pPr>
            <a:r>
              <a:rPr lang="ru-RU" sz="1400" b="1" dirty="0" smtClean="0">
                <a:solidFill>
                  <a:schemeClr val="accent1"/>
                </a:solidFill>
              </a:rPr>
              <a:t>ПРЕИМУЩЕСТВА ОНЛАЙН-ЗАНЯТИЙ:</a:t>
            </a:r>
          </a:p>
        </p:txBody>
      </p:sp>
      <p:sp>
        <p:nvSpPr>
          <p:cNvPr id="34" name="Прямоугольник 5"/>
          <p:cNvSpPr>
            <a:spLocks noChangeArrowheads="1"/>
          </p:cNvSpPr>
          <p:nvPr/>
        </p:nvSpPr>
        <p:spPr bwMode="auto">
          <a:xfrm>
            <a:off x="274301" y="1757616"/>
            <a:ext cx="55517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</a:pPr>
            <a:r>
              <a:rPr lang="ru-RU" sz="1400" b="1" dirty="0" smtClean="0">
                <a:solidFill>
                  <a:schemeClr val="accent1"/>
                </a:solidFill>
              </a:rPr>
              <a:t>ЦЕЛЬ ЗАНЯТИЙ </a:t>
            </a:r>
            <a:r>
              <a:rPr lang="ru-RU" sz="1400" dirty="0" smtClean="0"/>
              <a:t>-</a:t>
            </a:r>
            <a:r>
              <a:rPr lang="ru-RU" sz="1400" dirty="0" smtClean="0">
                <a:solidFill>
                  <a:srgbClr val="FFB224"/>
                </a:solidFill>
              </a:rPr>
              <a:t> </a:t>
            </a:r>
            <a:r>
              <a:rPr lang="ru-RU" sz="1400" dirty="0" smtClean="0"/>
              <a:t>повышение уровня финансовой грамотности у граждан старшего поколения.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5"/>
          <p:cNvSpPr>
            <a:spLocks noChangeArrowheads="1"/>
          </p:cNvSpPr>
          <p:nvPr/>
        </p:nvSpPr>
        <p:spPr bwMode="auto">
          <a:xfrm>
            <a:off x="6348547" y="1789612"/>
            <a:ext cx="3670663" cy="31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ru-RU" sz="1400" b="1" dirty="0" smtClean="0">
                <a:solidFill>
                  <a:schemeClr val="accent1"/>
                </a:solidFill>
              </a:rPr>
              <a:t>ФОРМАТ ОНЛАЙН-ЗАНЯТИЙ:</a:t>
            </a:r>
            <a:endParaRPr lang="ru-RU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b8a301b8-fba3-4a56-9ee3-0e2775d83ffb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254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В.А.</cp:lastModifiedBy>
  <cp:revision>150</cp:revision>
  <cp:lastPrinted>2018-11-09T14:38:56Z</cp:lastPrinted>
  <dcterms:created xsi:type="dcterms:W3CDTF">2018-11-05T17:34:13Z</dcterms:created>
  <dcterms:modified xsi:type="dcterms:W3CDTF">2020-05-26T10:55:49Z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